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6"/>
  </p:notesMasterIdLst>
  <p:sldIdLst>
    <p:sldId id="256" r:id="rId2"/>
    <p:sldId id="257" r:id="rId3"/>
    <p:sldId id="2458" r:id="rId4"/>
    <p:sldId id="2448" r:id="rId5"/>
    <p:sldId id="2456" r:id="rId6"/>
    <p:sldId id="2457" r:id="rId7"/>
    <p:sldId id="258" r:id="rId8"/>
    <p:sldId id="836" r:id="rId9"/>
    <p:sldId id="824" r:id="rId10"/>
    <p:sldId id="833" r:id="rId11"/>
    <p:sldId id="837" r:id="rId12"/>
    <p:sldId id="838" r:id="rId13"/>
    <p:sldId id="839" r:id="rId14"/>
    <p:sldId id="260" r:id="rId15"/>
    <p:sldId id="261" r:id="rId16"/>
    <p:sldId id="262" r:id="rId17"/>
    <p:sldId id="263" r:id="rId18"/>
    <p:sldId id="264" r:id="rId19"/>
    <p:sldId id="265" r:id="rId20"/>
    <p:sldId id="383" r:id="rId21"/>
    <p:sldId id="841" r:id="rId22"/>
    <p:sldId id="840" r:id="rId23"/>
    <p:sldId id="821" r:id="rId24"/>
    <p:sldId id="822" r:id="rId25"/>
    <p:sldId id="823" r:id="rId26"/>
    <p:sldId id="825" r:id="rId27"/>
    <p:sldId id="826" r:id="rId28"/>
    <p:sldId id="827" r:id="rId29"/>
    <p:sldId id="834" r:id="rId30"/>
    <p:sldId id="835" r:id="rId31"/>
    <p:sldId id="828" r:id="rId32"/>
    <p:sldId id="829" r:id="rId33"/>
    <p:sldId id="830" r:id="rId34"/>
    <p:sldId id="850" r:id="rId35"/>
    <p:sldId id="851" r:id="rId36"/>
    <p:sldId id="852" r:id="rId37"/>
    <p:sldId id="853" r:id="rId38"/>
    <p:sldId id="854" r:id="rId39"/>
    <p:sldId id="855" r:id="rId40"/>
    <p:sldId id="856" r:id="rId41"/>
    <p:sldId id="857" r:id="rId42"/>
    <p:sldId id="858" r:id="rId43"/>
    <p:sldId id="859" r:id="rId44"/>
    <p:sldId id="860" r:id="rId45"/>
    <p:sldId id="259" r:id="rId46"/>
    <p:sldId id="861" r:id="rId47"/>
    <p:sldId id="862" r:id="rId48"/>
    <p:sldId id="863" r:id="rId49"/>
    <p:sldId id="864" r:id="rId50"/>
    <p:sldId id="865" r:id="rId51"/>
    <p:sldId id="866" r:id="rId52"/>
    <p:sldId id="266" r:id="rId53"/>
    <p:sldId id="267" r:id="rId54"/>
    <p:sldId id="268"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Styl pośredni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7" d="100"/>
          <a:sy n="97" d="100"/>
        </p:scale>
        <p:origin x="1110"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DF10DC-8FF0-451F-A298-4A77BCB56E49}" type="datetimeFigureOut">
              <a:rPr lang="pl-PL" smtClean="0"/>
              <a:t>30.10.2025</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A5D325-B4C0-4D3A-BD1B-0E457C797333}" type="slidenum">
              <a:rPr lang="pl-PL" smtClean="0"/>
              <a:t>‹#›</a:t>
            </a:fld>
            <a:endParaRPr lang="pl-PL"/>
          </a:p>
        </p:txBody>
      </p:sp>
    </p:spTree>
    <p:extLst>
      <p:ext uri="{BB962C8B-B14F-4D97-AF65-F5344CB8AC3E}">
        <p14:creationId xmlns:p14="http://schemas.microsoft.com/office/powerpoint/2010/main" val="3361708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a:p>
        </p:txBody>
      </p:sp>
      <p:sp>
        <p:nvSpPr>
          <p:cNvPr id="4" name="Numer slajdu — symbol zastępczy 3"/>
          <p:cNvSpPr>
            <a:spLocks noGrp="1"/>
          </p:cNvSpPr>
          <p:nvPr>
            <p:ph type="sldNum" sz="quarter" idx="5"/>
          </p:nvPr>
        </p:nvSpPr>
        <p:spPr/>
        <p:txBody>
          <a:bodyPr rtlCol="0"/>
          <a:lstStyle/>
          <a:p>
            <a:pPr rtl="0"/>
            <a:fld id="{228B34ED-4CDD-41C9-90F7-D768D5559A6F}" type="slidenum">
              <a:rPr lang="pl-PL" smtClean="0"/>
              <a:t>4</a:t>
            </a:fld>
            <a:endParaRPr lang="pl-PL"/>
          </a:p>
        </p:txBody>
      </p:sp>
    </p:spTree>
    <p:extLst>
      <p:ext uri="{BB962C8B-B14F-4D97-AF65-F5344CB8AC3E}">
        <p14:creationId xmlns:p14="http://schemas.microsoft.com/office/powerpoint/2010/main" val="611795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9ADE1-020D-FA1F-828E-F15A12F79F01}"/>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F0C00230-64AB-271E-1A73-E1007783B322}"/>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3A9F6E54-9AC5-4F1F-7123-2569A2352A1F}"/>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D398118E-1A47-E001-E8B3-2F73482EBD98}"/>
              </a:ext>
            </a:extLst>
          </p:cNvPr>
          <p:cNvSpPr>
            <a:spLocks noGrp="1"/>
          </p:cNvSpPr>
          <p:nvPr>
            <p:ph type="sldNum" sz="quarter" idx="5"/>
          </p:nvPr>
        </p:nvSpPr>
        <p:spPr/>
        <p:txBody>
          <a:bodyPr/>
          <a:lstStyle/>
          <a:p>
            <a:fld id="{A2514D64-BFD3-464E-8A52-07B4CA58294A}" type="slidenum">
              <a:rPr lang="pl-PL" smtClean="0"/>
              <a:pPr/>
              <a:t>41</a:t>
            </a:fld>
            <a:endParaRPr lang="pl-PL"/>
          </a:p>
        </p:txBody>
      </p:sp>
    </p:spTree>
    <p:extLst>
      <p:ext uri="{BB962C8B-B14F-4D97-AF65-F5344CB8AC3E}">
        <p14:creationId xmlns:p14="http://schemas.microsoft.com/office/powerpoint/2010/main" val="652210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a:p>
        </p:txBody>
      </p:sp>
      <p:sp>
        <p:nvSpPr>
          <p:cNvPr id="4" name="Numer slajdu — symbol zastępczy 3"/>
          <p:cNvSpPr>
            <a:spLocks noGrp="1"/>
          </p:cNvSpPr>
          <p:nvPr>
            <p:ph type="sldNum" sz="quarter" idx="5"/>
          </p:nvPr>
        </p:nvSpPr>
        <p:spPr/>
        <p:txBody>
          <a:bodyPr rtlCol="0"/>
          <a:lstStyle/>
          <a:p>
            <a:pPr rtl="0"/>
            <a:fld id="{228B34ED-4CDD-41C9-90F7-D768D5559A6F}" type="slidenum">
              <a:rPr lang="pl-PL" smtClean="0"/>
              <a:t>5</a:t>
            </a:fld>
            <a:endParaRPr lang="pl-PL"/>
          </a:p>
        </p:txBody>
      </p:sp>
    </p:spTree>
    <p:extLst>
      <p:ext uri="{BB962C8B-B14F-4D97-AF65-F5344CB8AC3E}">
        <p14:creationId xmlns:p14="http://schemas.microsoft.com/office/powerpoint/2010/main" val="1632949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B3395-0937-03B2-B41F-B6655A52B4E4}"/>
            </a:ext>
          </a:extLst>
        </p:cNvPr>
        <p:cNvGrpSpPr/>
        <p:nvPr/>
      </p:nvGrpSpPr>
      <p:grpSpPr>
        <a:xfrm>
          <a:off x="0" y="0"/>
          <a:ext cx="0" cy="0"/>
          <a:chOff x="0" y="0"/>
          <a:chExt cx="0" cy="0"/>
        </a:xfrm>
      </p:grpSpPr>
      <p:sp>
        <p:nvSpPr>
          <p:cNvPr id="2" name="Obraz slajdu — symbol zastępczy 1">
            <a:extLst>
              <a:ext uri="{FF2B5EF4-FFF2-40B4-BE49-F238E27FC236}">
                <a16:creationId xmlns:a16="http://schemas.microsoft.com/office/drawing/2014/main" id="{D5576F66-C921-A794-A6C0-F2C7E744F0B4}"/>
              </a:ext>
            </a:extLst>
          </p:cNvPr>
          <p:cNvSpPr>
            <a:spLocks noGrp="1" noRot="1" noChangeAspect="1"/>
          </p:cNvSpPr>
          <p:nvPr>
            <p:ph type="sldImg"/>
          </p:nvPr>
        </p:nvSpPr>
        <p:spPr/>
      </p:sp>
      <p:sp>
        <p:nvSpPr>
          <p:cNvPr id="3" name="Notatki — symbol zastępczy 2">
            <a:extLst>
              <a:ext uri="{FF2B5EF4-FFF2-40B4-BE49-F238E27FC236}">
                <a16:creationId xmlns:a16="http://schemas.microsoft.com/office/drawing/2014/main" id="{8FDBFDF4-2C05-05BC-8409-56360DF66AD3}"/>
              </a:ext>
            </a:extLst>
          </p:cNvPr>
          <p:cNvSpPr>
            <a:spLocks noGrp="1"/>
          </p:cNvSpPr>
          <p:nvPr>
            <p:ph type="body" idx="1"/>
          </p:nvPr>
        </p:nvSpPr>
        <p:spPr/>
        <p:txBody>
          <a:bodyPr rtlCol="0"/>
          <a:lstStyle/>
          <a:p>
            <a:pPr rtl="0"/>
            <a:endParaRPr lang="pl-PL"/>
          </a:p>
        </p:txBody>
      </p:sp>
      <p:sp>
        <p:nvSpPr>
          <p:cNvPr id="4" name="Numer slajdu — symbol zastępczy 3">
            <a:extLst>
              <a:ext uri="{FF2B5EF4-FFF2-40B4-BE49-F238E27FC236}">
                <a16:creationId xmlns:a16="http://schemas.microsoft.com/office/drawing/2014/main" id="{4F1F6642-D796-31C9-D7C0-A6F201546EC8}"/>
              </a:ext>
            </a:extLst>
          </p:cNvPr>
          <p:cNvSpPr>
            <a:spLocks noGrp="1"/>
          </p:cNvSpPr>
          <p:nvPr>
            <p:ph type="sldNum" sz="quarter" idx="5"/>
          </p:nvPr>
        </p:nvSpPr>
        <p:spPr/>
        <p:txBody>
          <a:bodyPr rtlCol="0"/>
          <a:lstStyle/>
          <a:p>
            <a:pPr rtl="0"/>
            <a:fld id="{228B34ED-4CDD-41C9-90F7-D768D5559A6F}" type="slidenum">
              <a:rPr lang="pl-PL" smtClean="0"/>
              <a:t>6</a:t>
            </a:fld>
            <a:endParaRPr lang="pl-PL"/>
          </a:p>
        </p:txBody>
      </p:sp>
    </p:spTree>
    <p:extLst>
      <p:ext uri="{BB962C8B-B14F-4D97-AF65-F5344CB8AC3E}">
        <p14:creationId xmlns:p14="http://schemas.microsoft.com/office/powerpoint/2010/main" val="2247173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D0A5D325-B4C0-4D3A-BD1B-0E457C797333}" type="slidenum">
              <a:rPr lang="pl-PL" smtClean="0"/>
              <a:t>11</a:t>
            </a:fld>
            <a:endParaRPr lang="pl-PL"/>
          </a:p>
        </p:txBody>
      </p:sp>
    </p:spTree>
    <p:extLst>
      <p:ext uri="{BB962C8B-B14F-4D97-AF65-F5344CB8AC3E}">
        <p14:creationId xmlns:p14="http://schemas.microsoft.com/office/powerpoint/2010/main" val="246820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D0A5D325-B4C0-4D3A-BD1B-0E457C797333}" type="slidenum">
              <a:rPr lang="pl-PL" smtClean="0"/>
              <a:t>18</a:t>
            </a:fld>
            <a:endParaRPr lang="pl-PL"/>
          </a:p>
        </p:txBody>
      </p:sp>
    </p:spTree>
    <p:extLst>
      <p:ext uri="{BB962C8B-B14F-4D97-AF65-F5344CB8AC3E}">
        <p14:creationId xmlns:p14="http://schemas.microsoft.com/office/powerpoint/2010/main" val="1763841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D0A5D325-B4C0-4D3A-BD1B-0E457C797333}" type="slidenum">
              <a:rPr lang="pl-PL" smtClean="0"/>
              <a:t>20</a:t>
            </a:fld>
            <a:endParaRPr lang="pl-PL"/>
          </a:p>
        </p:txBody>
      </p:sp>
    </p:spTree>
    <p:extLst>
      <p:ext uri="{BB962C8B-B14F-4D97-AF65-F5344CB8AC3E}">
        <p14:creationId xmlns:p14="http://schemas.microsoft.com/office/powerpoint/2010/main" val="1032047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D0A5D325-B4C0-4D3A-BD1B-0E457C797333}" type="slidenum">
              <a:rPr lang="pl-PL" smtClean="0"/>
              <a:t>28</a:t>
            </a:fld>
            <a:endParaRPr lang="pl-PL"/>
          </a:p>
        </p:txBody>
      </p:sp>
    </p:spTree>
    <p:extLst>
      <p:ext uri="{BB962C8B-B14F-4D97-AF65-F5344CB8AC3E}">
        <p14:creationId xmlns:p14="http://schemas.microsoft.com/office/powerpoint/2010/main" val="3260462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39</a:t>
            </a:fld>
            <a:endParaRPr lang="pl-PL"/>
          </a:p>
        </p:txBody>
      </p:sp>
    </p:spTree>
    <p:extLst>
      <p:ext uri="{BB962C8B-B14F-4D97-AF65-F5344CB8AC3E}">
        <p14:creationId xmlns:p14="http://schemas.microsoft.com/office/powerpoint/2010/main" val="413834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1B7AB-F067-AB6C-9B61-921508D44944}"/>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D06638D1-73C8-1D21-B168-30DA5ECA74C8}"/>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BE623F92-043A-08CF-1AA9-39017EFC833B}"/>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E8282A33-E7EB-7832-3F8D-DC6119DE17E1}"/>
              </a:ext>
            </a:extLst>
          </p:cNvPr>
          <p:cNvSpPr>
            <a:spLocks noGrp="1"/>
          </p:cNvSpPr>
          <p:nvPr>
            <p:ph type="sldNum" sz="quarter" idx="5"/>
          </p:nvPr>
        </p:nvSpPr>
        <p:spPr/>
        <p:txBody>
          <a:bodyPr/>
          <a:lstStyle/>
          <a:p>
            <a:fld id="{A2514D64-BFD3-464E-8A52-07B4CA58294A}" type="slidenum">
              <a:rPr lang="pl-PL" smtClean="0"/>
              <a:pPr/>
              <a:t>40</a:t>
            </a:fld>
            <a:endParaRPr lang="pl-PL"/>
          </a:p>
        </p:txBody>
      </p:sp>
    </p:spTree>
    <p:extLst>
      <p:ext uri="{BB962C8B-B14F-4D97-AF65-F5344CB8AC3E}">
        <p14:creationId xmlns:p14="http://schemas.microsoft.com/office/powerpoint/2010/main" val="28728199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pl-PL"/>
              <a:t>Kliknij, aby edytować styl</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10/30/2025</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braz panoramiczny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pl-PL"/>
              <a:t>Kliknij, aby edytować styl</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923A1CC3-2375-41D4-9E03-427CAF2A4C1A}" type="datetimeFigureOut">
              <a:rPr lang="en-US" dirty="0"/>
              <a:t>10/30/2025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ytuł i podpis">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pl-PL"/>
              <a:t>Kliknij, aby edytować styl</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AFF16868-8199-4C2C-A5B1-63AEE139F88E}" type="datetimeFigureOut">
              <a:rPr lang="en-US" dirty="0"/>
              <a:t>10/30/2025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Oferta z podpisem">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pl-PL"/>
              <a:t>Kliknij, aby edytować styl</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AAD9FF7F-6988-44CC-821B-644E70CD2F73}" type="datetimeFigureOut">
              <a:rPr lang="en-US" dirty="0"/>
              <a:t>10/30/2025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Karta nazwy">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pl-PL"/>
              <a:t>Kliknij, aby edytować styl</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5C12C299-16B2-4475-990D-751901EACC14}" type="datetimeFigureOut">
              <a:rPr lang="en-US" dirty="0"/>
              <a:t>10/30/2025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umna">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pl-PL"/>
              <a:t>Kliknij, aby edytować styl</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10/30/2025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olumna obrazu">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pl-PL"/>
              <a:t>Kliknij, aby edytować styl</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10/30/2025</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pl-PL"/>
              <a:t>Kliknij, aby edytować styl</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10/30/2025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ytuł pionowy i teks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pl-PL"/>
              <a:t>Kliknij, aby edytować styl</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10/30/2025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 Two Columns">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7593012" y="6356350"/>
            <a:ext cx="2535237" cy="365125"/>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30.10.2025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373188" y="6356350"/>
            <a:ext cx="5989636" cy="365125"/>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681039" y="6356350"/>
            <a:ext cx="576261" cy="365125"/>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sp>
        <p:nvSpPr>
          <p:cNvPr id="6" name="Content Placeholder 2">
            <a:extLst>
              <a:ext uri="{FF2B5EF4-FFF2-40B4-BE49-F238E27FC236}">
                <a16:creationId xmlns:a16="http://schemas.microsoft.com/office/drawing/2014/main" id="{960C15C8-E7C2-2947-964A-78AEBFC027D7}"/>
              </a:ext>
            </a:extLst>
          </p:cNvPr>
          <p:cNvSpPr>
            <a:spLocks noGrp="1"/>
          </p:cNvSpPr>
          <p:nvPr>
            <p:ph idx="1" hasCustomPrompt="1"/>
          </p:nvPr>
        </p:nvSpPr>
        <p:spPr>
          <a:xfrm>
            <a:off x="681039" y="1484784"/>
            <a:ext cx="5299074" cy="4608512"/>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cxnSp>
        <p:nvCxnSpPr>
          <p:cNvPr id="7" name="Łącznik prosty 6">
            <a:extLst>
              <a:ext uri="{FF2B5EF4-FFF2-40B4-BE49-F238E27FC236}">
                <a16:creationId xmlns:a16="http://schemas.microsoft.com/office/drawing/2014/main" id="{BAFCE026-4EF2-3844-BB84-6450150A56FE}"/>
              </a:ext>
            </a:extLst>
          </p:cNvPr>
          <p:cNvCxnSpPr>
            <a:cxnSpLocks/>
          </p:cNvCxnSpPr>
          <p:nvPr userDrawn="1"/>
        </p:nvCxnSpPr>
        <p:spPr>
          <a:xfrm flipH="1">
            <a:off x="1" y="1282550"/>
            <a:ext cx="1949449"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3738BB78-ECD9-493D-A3D0-C1B8F90CD26D}"/>
              </a:ext>
            </a:extLst>
          </p:cNvPr>
          <p:cNvSpPr>
            <a:spLocks noGrp="1"/>
          </p:cNvSpPr>
          <p:nvPr>
            <p:ph idx="13" hasCustomPrompt="1"/>
          </p:nvPr>
        </p:nvSpPr>
        <p:spPr>
          <a:xfrm>
            <a:off x="6211889" y="1491857"/>
            <a:ext cx="5299074" cy="4608512"/>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spTree>
    <p:extLst>
      <p:ext uri="{BB962C8B-B14F-4D97-AF65-F5344CB8AC3E}">
        <p14:creationId xmlns:p14="http://schemas.microsoft.com/office/powerpoint/2010/main" val="29202369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tent - Title only Dark">
    <p:bg>
      <p:bgPr>
        <a:solidFill>
          <a:schemeClr val="accent2"/>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solidFill>
                  <a:schemeClr val="bg2"/>
                </a:solidFill>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7593012" y="6356350"/>
            <a:ext cx="2535237" cy="365125"/>
          </a:xfrm>
          <a:prstGeom prst="rect">
            <a:avLst/>
          </a:prstGeom>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fld id="{2DF0A7F1-8DDE-AB40-ABD1-86832C9EAD8A}" type="datetimeFigureOut">
              <a:rPr lang="pl-PL" smtClean="0"/>
              <a:pPr/>
              <a:t>30.10.2025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373188" y="6356350"/>
            <a:ext cx="5989636" cy="365125"/>
          </a:xfrm>
          <a:prstGeom prst="rect">
            <a:avLst/>
          </a:prstGeom>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681039" y="6356350"/>
            <a:ext cx="576261" cy="365125"/>
          </a:xfrm>
          <a:prstGeom prst="rect">
            <a:avLst/>
          </a:prstGeom>
          <a:solidFill>
            <a:schemeClr val="accent2"/>
          </a:solidFill>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cxnSp>
        <p:nvCxnSpPr>
          <p:cNvPr id="7" name="Łącznik prosty 6">
            <a:extLst>
              <a:ext uri="{FF2B5EF4-FFF2-40B4-BE49-F238E27FC236}">
                <a16:creationId xmlns:a16="http://schemas.microsoft.com/office/drawing/2014/main" id="{BAFCE026-4EF2-3844-BB84-6450150A56FE}"/>
              </a:ext>
            </a:extLst>
          </p:cNvPr>
          <p:cNvCxnSpPr>
            <a:cxnSpLocks/>
          </p:cNvCxnSpPr>
          <p:nvPr userDrawn="1"/>
        </p:nvCxnSpPr>
        <p:spPr>
          <a:xfrm flipH="1">
            <a:off x="1" y="1282550"/>
            <a:ext cx="1949449"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pic>
        <p:nvPicPr>
          <p:cNvPr id="8" name="Obraz 7">
            <a:extLst>
              <a:ext uri="{FF2B5EF4-FFF2-40B4-BE49-F238E27FC236}">
                <a16:creationId xmlns:a16="http://schemas.microsoft.com/office/drawing/2014/main" id="{D93689EB-A1D0-56FC-A166-ACA87690198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66143" y="6385718"/>
            <a:ext cx="9461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6433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10/30/2025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609601" y="6356351"/>
            <a:ext cx="550332" cy="365124"/>
          </a:xfrm>
          <a:prstGeom prst="rect">
            <a:avLst/>
          </a:prstGeom>
          <a:noFill/>
        </p:spPr>
        <p:txBody>
          <a:bodyPr vert="horz" lIns="91440" tIns="45720" rIns="91440" bIns="45720" rtlCol="0" anchor="ctr"/>
          <a:lstStyle>
            <a:lvl1pPr>
              <a:defRPr lang="pl-PL" sz="140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1077229"/>
            <a:ext cx="12192000" cy="6095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609585" rtl="0" eaLnBrk="1" latinLnBrk="0" hangingPunct="1"/>
            <a:endParaRPr lang="pl-PL" sz="24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609600" y="1138187"/>
            <a:ext cx="10981267" cy="5218163"/>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609600" y="157008"/>
            <a:ext cx="10972800" cy="91214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693395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 Title onl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7593012" y="6356350"/>
            <a:ext cx="2535237" cy="365125"/>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30.10.2025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373188" y="6356350"/>
            <a:ext cx="5989636" cy="365125"/>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681039" y="6356350"/>
            <a:ext cx="576261" cy="365125"/>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cxnSp>
        <p:nvCxnSpPr>
          <p:cNvPr id="6" name="Łącznik prosty 5">
            <a:extLst>
              <a:ext uri="{FF2B5EF4-FFF2-40B4-BE49-F238E27FC236}">
                <a16:creationId xmlns:a16="http://schemas.microsoft.com/office/drawing/2014/main" id="{F2CD0853-6B39-4D2D-B5C0-794B753D2D23}"/>
              </a:ext>
            </a:extLst>
          </p:cNvPr>
          <p:cNvCxnSpPr>
            <a:cxnSpLocks/>
          </p:cNvCxnSpPr>
          <p:nvPr userDrawn="1"/>
        </p:nvCxnSpPr>
        <p:spPr>
          <a:xfrm flipH="1">
            <a:off x="1" y="1282550"/>
            <a:ext cx="1949449"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21637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s Clean">
    <p:spTree>
      <p:nvGrpSpPr>
        <p:cNvPr id="1" name=""/>
        <p:cNvGrpSpPr/>
        <p:nvPr/>
      </p:nvGrpSpPr>
      <p:grpSpPr>
        <a:xfrm>
          <a:off x="0" y="0"/>
          <a:ext cx="0" cy="0"/>
          <a:chOff x="0" y="0"/>
          <a:chExt cx="0" cy="0"/>
        </a:xfrm>
      </p:grpSpPr>
      <p:sp>
        <p:nvSpPr>
          <p:cNvPr id="4" name="Prostokąt 3"/>
          <p:cNvSpPr/>
          <p:nvPr userDrawn="1"/>
        </p:nvSpPr>
        <p:spPr>
          <a:xfrm flipV="1">
            <a:off x="0" y="1077385"/>
            <a:ext cx="12192000" cy="61383"/>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sz="2400">
              <a:solidFill>
                <a:prstClr val="white"/>
              </a:solidFill>
            </a:endParaRPr>
          </a:p>
        </p:txBody>
      </p:sp>
      <p:sp>
        <p:nvSpPr>
          <p:cNvPr id="11" name="Symbol zastępczy tekstu 17"/>
          <p:cNvSpPr>
            <a:spLocks noGrp="1"/>
          </p:cNvSpPr>
          <p:nvPr>
            <p:ph type="body" sz="quarter" idx="25"/>
          </p:nvPr>
        </p:nvSpPr>
        <p:spPr>
          <a:xfrm>
            <a:off x="609600" y="145335"/>
            <a:ext cx="10981267" cy="923820"/>
          </a:xfrm>
        </p:spPr>
        <p:txBody>
          <a:bodyPr lIns="0" rIns="0" anchor="b">
            <a:normAutofit/>
          </a:bodyPr>
          <a:lstStyle>
            <a:lvl1pPr marL="0" indent="0">
              <a:buNone/>
              <a:defRPr lang="pl-PL" sz="2667"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609600" y="6356351"/>
            <a:ext cx="550333" cy="364067"/>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60478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ytuł">
    <p:bg>
      <p:bgRef idx="1001">
        <a:schemeClr val="bg1"/>
      </p:bgRef>
    </p:bg>
    <p:spTree>
      <p:nvGrpSpPr>
        <p:cNvPr id="1" name=""/>
        <p:cNvGrpSpPr/>
        <p:nvPr/>
      </p:nvGrpSpPr>
      <p:grpSpPr>
        <a:xfrm>
          <a:off x="0" y="0"/>
          <a:ext cx="0" cy="0"/>
          <a:chOff x="0" y="0"/>
          <a:chExt cx="0" cy="0"/>
        </a:xfrm>
      </p:grpSpPr>
      <p:sp>
        <p:nvSpPr>
          <p:cNvPr id="3" name="Obraz — symbol zastępczy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rtlCol="0"/>
          <a:lstStyle>
            <a:lvl1pPr marL="0" indent="0" algn="ctr">
              <a:buNone/>
              <a:defRPr/>
            </a:lvl1pPr>
          </a:lstStyle>
          <a:p>
            <a:pPr rtl="0"/>
            <a:r>
              <a:rPr lang="pl-PL" noProof="0"/>
              <a:t>Kliknij ikonę, aby dodać obraz</a:t>
            </a:r>
          </a:p>
        </p:txBody>
      </p:sp>
      <p:sp>
        <p:nvSpPr>
          <p:cNvPr id="14" name="Tekst — symbol zastępczy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rtlCol="0">
            <a:noAutofit/>
          </a:bodyPr>
          <a:lstStyle>
            <a:lvl1pPr marL="0" indent="0" algn="ctr">
              <a:buNone/>
              <a:defRPr sz="1800" spc="300">
                <a:solidFill>
                  <a:schemeClr val="tx1"/>
                </a:solidFill>
              </a:defRPr>
            </a:lvl1pPr>
            <a:lvl2pPr marL="457200" indent="0">
              <a:buNone/>
              <a:defRPr/>
            </a:lvl2pPr>
          </a:lstStyle>
          <a:p>
            <a:pPr lvl="0" rtl="0"/>
            <a:r>
              <a:rPr lang="pl-PL" noProof="0"/>
              <a:t>Kliknij, aby edytować style wzorca tekstu</a:t>
            </a:r>
          </a:p>
        </p:txBody>
      </p:sp>
      <p:sp>
        <p:nvSpPr>
          <p:cNvPr id="7" name="Tekst — symbol zastępczy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rtlCol="0">
            <a:noAutofit/>
          </a:bodyPr>
          <a:lstStyle>
            <a:lvl1pPr marL="0" indent="0" algn="ctr">
              <a:buNone/>
              <a:defRPr sz="1800" cap="all" baseline="0"/>
            </a:lvl1pPr>
          </a:lstStyle>
          <a:p>
            <a:pPr rtl="0"/>
            <a:r>
              <a:rPr lang="pl-PL" spc="300" noProof="0"/>
              <a:t>PRZEGLĄD ROCZNY</a:t>
            </a:r>
          </a:p>
        </p:txBody>
      </p:sp>
      <p:sp>
        <p:nvSpPr>
          <p:cNvPr id="2" name="Tytuł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rtlCol="0">
            <a:noAutofit/>
          </a:bodyPr>
          <a:lstStyle>
            <a:lvl1pPr>
              <a:lnSpc>
                <a:spcPct val="150000"/>
              </a:lnSpc>
              <a:spcBef>
                <a:spcPts val="1000"/>
              </a:spcBef>
              <a:defRPr sz="4000" cap="all" spc="300" baseline="0"/>
            </a:lvl1pPr>
          </a:lstStyle>
          <a:p>
            <a:pPr rtl="0"/>
            <a:r>
              <a:rPr lang="pl-PL" noProof="0"/>
              <a:t>Kliknij, aby edytować style wzorca TEKSTU</a:t>
            </a:r>
          </a:p>
        </p:txBody>
      </p:sp>
    </p:spTree>
    <p:extLst>
      <p:ext uri="{BB962C8B-B14F-4D97-AF65-F5344CB8AC3E}">
        <p14:creationId xmlns:p14="http://schemas.microsoft.com/office/powerpoint/2010/main" val="3969574961"/>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odsumowanie">
    <p:spTree>
      <p:nvGrpSpPr>
        <p:cNvPr id="1" name=""/>
        <p:cNvGrpSpPr/>
        <p:nvPr/>
      </p:nvGrpSpPr>
      <p:grpSpPr>
        <a:xfrm>
          <a:off x="0" y="0"/>
          <a:ext cx="0" cy="0"/>
          <a:chOff x="0" y="0"/>
          <a:chExt cx="0" cy="0"/>
        </a:xfrm>
      </p:grpSpPr>
      <p:sp>
        <p:nvSpPr>
          <p:cNvPr id="9" name="Obraz — symbol zastępczy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rtlCol="0" anchor="ctr"/>
          <a:lstStyle>
            <a:lvl1pPr marL="0" indent="0" algn="ctr">
              <a:buNone/>
              <a:defRPr/>
            </a:lvl1pPr>
          </a:lstStyle>
          <a:p>
            <a:pPr rtl="0"/>
            <a:r>
              <a:rPr lang="pl-PL" noProof="0"/>
              <a:t>Kliknij ikonę, aby dodać obraz</a:t>
            </a:r>
          </a:p>
        </p:txBody>
      </p:sp>
      <p:sp>
        <p:nvSpPr>
          <p:cNvPr id="11" name="Numer slajdu — symbol zastępczy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8C2E478F-E849-4A8C-AF1F-CBCC78A7CBFA}" type="slidenum">
              <a:rPr lang="pl-PL" noProof="0" smtClean="0"/>
              <a:t>‹#›</a:t>
            </a:fld>
            <a:endParaRPr lang="pl-PL" noProof="0"/>
          </a:p>
        </p:txBody>
      </p:sp>
      <p:sp>
        <p:nvSpPr>
          <p:cNvPr id="16" name="Zawartość — symbol zastępczy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rtlCol="0">
            <a:noAutofit/>
          </a:bodyPr>
          <a:lstStyle>
            <a:lvl1pPr>
              <a:defRPr/>
            </a:lvl1pPr>
          </a:lstStyle>
          <a:p>
            <a:pPr marL="0" indent="0" rtl="0">
              <a:lnSpc>
                <a:spcPct val="100000"/>
              </a:lnSpc>
              <a:buNone/>
            </a:pPr>
            <a:r>
              <a:rPr lang="pl-PL" sz="1600" noProof="0">
                <a:cs typeface="Biome Light" panose="020B0303030204020804" pitchFamily="34" charset="0"/>
              </a:rPr>
              <a:t>Kliknij, aby edytować styl wzorca tekstu.</a:t>
            </a:r>
          </a:p>
          <a:p>
            <a:pPr marL="0" indent="0" rtl="0">
              <a:buNone/>
            </a:pPr>
            <a:endParaRPr lang="pl-PL" noProof="0"/>
          </a:p>
        </p:txBody>
      </p:sp>
      <p:sp>
        <p:nvSpPr>
          <p:cNvPr id="17" name="Numer slajdu — symbol zastępczy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8C2E478F-E849-4A8C-AF1F-CBCC78A7CBFA}" type="slidenum">
              <a:rPr lang="pl-PL" noProof="0" smtClean="0"/>
              <a:pPr/>
              <a:t>‹#›</a:t>
            </a:fld>
            <a:endParaRPr lang="pl-PL" noProof="0"/>
          </a:p>
        </p:txBody>
      </p:sp>
      <p:sp>
        <p:nvSpPr>
          <p:cNvPr id="7" name="Tytuł 1">
            <a:extLst>
              <a:ext uri="{FF2B5EF4-FFF2-40B4-BE49-F238E27FC236}">
                <a16:creationId xmlns:a16="http://schemas.microsoft.com/office/drawing/2014/main" id="{76CDEBF2-B5C9-4887-B717-81C3D1A73CA9}"/>
              </a:ext>
            </a:extLst>
          </p:cNvPr>
          <p:cNvSpPr>
            <a:spLocks noGrp="1"/>
          </p:cNvSpPr>
          <p:nvPr>
            <p:ph type="title" hasCustomPrompt="1"/>
          </p:nvPr>
        </p:nvSpPr>
        <p:spPr>
          <a:xfrm>
            <a:off x="6095999" y="612037"/>
            <a:ext cx="5897218" cy="884238"/>
          </a:xfrm>
        </p:spPr>
        <p:txBody>
          <a:bodyPr lIns="91440" rIns="91440" rtlCol="0" anchor="t">
            <a:noAutofit/>
          </a:bodyPr>
          <a:lstStyle>
            <a:lvl1pPr algn="l">
              <a:lnSpc>
                <a:spcPct val="150000"/>
              </a:lnSpc>
              <a:spcBef>
                <a:spcPts val="1000"/>
              </a:spcBef>
              <a:defRPr sz="3200">
                <a:solidFill>
                  <a:schemeClr val="tx1"/>
                </a:solidFill>
              </a:defRPr>
            </a:lvl1pPr>
          </a:lstStyle>
          <a:p>
            <a:pPr rtl="0"/>
            <a:r>
              <a:rPr lang="pl-PL" noProof="0"/>
              <a:t>Kliknij, aby edytować styl wzorca tytułu</a:t>
            </a:r>
          </a:p>
        </p:txBody>
      </p:sp>
      <p:sp>
        <p:nvSpPr>
          <p:cNvPr id="2" name="Prostokąt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Tree>
    <p:extLst>
      <p:ext uri="{BB962C8B-B14F-4D97-AF65-F5344CB8AC3E}">
        <p14:creationId xmlns:p14="http://schemas.microsoft.com/office/powerpoint/2010/main" val="29770305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lan spotkania">
    <p:spTree>
      <p:nvGrpSpPr>
        <p:cNvPr id="1" name=""/>
        <p:cNvGrpSpPr/>
        <p:nvPr/>
      </p:nvGrpSpPr>
      <p:grpSpPr>
        <a:xfrm>
          <a:off x="0" y="0"/>
          <a:ext cx="0" cy="0"/>
          <a:chOff x="0" y="0"/>
          <a:chExt cx="0" cy="0"/>
        </a:xfrm>
      </p:grpSpPr>
      <p:sp>
        <p:nvSpPr>
          <p:cNvPr id="11" name="Obraz — symbol zastępczy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rtlCol="0" anchor="ctr"/>
          <a:lstStyle>
            <a:lvl1pPr marL="0" indent="0" algn="ctr">
              <a:buNone/>
              <a:defRPr/>
            </a:lvl1pPr>
          </a:lstStyle>
          <a:p>
            <a:pPr rtl="0"/>
            <a:r>
              <a:rPr lang="pl-PL" noProof="0"/>
              <a:t>Kliknij ikonę, aby dodać obraz</a:t>
            </a:r>
          </a:p>
        </p:txBody>
      </p:sp>
      <p:sp>
        <p:nvSpPr>
          <p:cNvPr id="2" name="Tytuł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rtlCol="0" anchor="t">
            <a:noAutofit/>
          </a:bodyPr>
          <a:lstStyle>
            <a:lvl1pPr algn="l">
              <a:lnSpc>
                <a:spcPct val="150000"/>
              </a:lnSpc>
              <a:spcBef>
                <a:spcPts val="1000"/>
              </a:spcBef>
              <a:defRPr sz="5400" baseline="0"/>
            </a:lvl1pPr>
          </a:lstStyle>
          <a:p>
            <a:pPr rtl="0"/>
            <a:r>
              <a:rPr lang="pl-PL" noProof="0"/>
              <a:t>Tytuł</a:t>
            </a:r>
          </a:p>
        </p:txBody>
      </p:sp>
      <p:sp>
        <p:nvSpPr>
          <p:cNvPr id="5" name="Stopka — symbol zastępczy 4">
            <a:extLst>
              <a:ext uri="{FF2B5EF4-FFF2-40B4-BE49-F238E27FC236}">
                <a16:creationId xmlns:a16="http://schemas.microsoft.com/office/drawing/2014/main" id="{BC79732E-D749-40DD-8365-05028518765D}"/>
              </a:ext>
            </a:extLst>
          </p:cNvPr>
          <p:cNvSpPr>
            <a:spLocks noGrp="1"/>
          </p:cNvSpPr>
          <p:nvPr>
            <p:ph type="ftr" sz="quarter" idx="11"/>
          </p:nvPr>
        </p:nvSpPr>
        <p:spPr/>
        <p:txBody>
          <a:bodyPr rtlCol="0"/>
          <a:lstStyle/>
          <a:p>
            <a:pPr rtl="0"/>
            <a:r>
              <a:rPr lang="pl-PL" noProof="0"/>
              <a:t>Dodaj stopkę</a:t>
            </a:r>
          </a:p>
        </p:txBody>
      </p:sp>
      <p:sp>
        <p:nvSpPr>
          <p:cNvPr id="6" name="Numer slajdu — symbol zastępczy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rtlCol="0"/>
          <a:lstStyle/>
          <a:p>
            <a:pPr rtl="0"/>
            <a:fld id="{8C2E478F-E849-4A8C-AF1F-CBCC78A7CBFA}" type="slidenum">
              <a:rPr lang="pl-PL" noProof="0" smtClean="0"/>
              <a:t>‹#›</a:t>
            </a:fld>
            <a:endParaRPr lang="pl-PL" noProof="0"/>
          </a:p>
        </p:txBody>
      </p:sp>
      <p:sp>
        <p:nvSpPr>
          <p:cNvPr id="13" name="Tekst — symbol zastępczy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rtlCol="0">
            <a:noAutofit/>
          </a:bodyPr>
          <a:lstStyle>
            <a:lvl1pPr marL="0" indent="0">
              <a:buNone/>
              <a:defRPr sz="1800" spc="300"/>
            </a:lvl1pPr>
          </a:lstStyle>
          <a:p>
            <a:pPr lvl="0" rtl="0"/>
            <a:r>
              <a:rPr lang="pl-PL" noProof="0"/>
              <a:t>KLIKNIJ, ABY EDYTOWAĆ STYLE WZORCÓW TEKSTU</a:t>
            </a:r>
          </a:p>
        </p:txBody>
      </p:sp>
      <p:sp>
        <p:nvSpPr>
          <p:cNvPr id="3" name="Prostokąt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Tree>
    <p:extLst>
      <p:ext uri="{BB962C8B-B14F-4D97-AF65-F5344CB8AC3E}">
        <p14:creationId xmlns:p14="http://schemas.microsoft.com/office/powerpoint/2010/main" val="2817596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pl-PL"/>
              <a:t>Kliknij, aby edytować styl</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F34E6425-0181-43F2-84FC-787E803FD2F8}" type="datetimeFigureOut">
              <a:rPr lang="en-US" dirty="0"/>
              <a:t>10/30/2025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10/30/2025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l-PL"/>
              <a:t>Kliknij, aby edytować styl</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10/30/2025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pl-PL"/>
              <a:t>Kliknij, aby edytować styl</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10/30/2025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10/30/2025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pl-PL"/>
              <a:t>Kliknij, aby edytować styl</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76E86A4C-8E40-4F87-A4F0-01A0687C5742}" type="datetimeFigureOut">
              <a:rPr lang="en-US" dirty="0"/>
              <a:t>10/30/2025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pl-PL"/>
              <a:t>Kliknij, aby edytować styl</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pl-PL"/>
              <a:t>Kliknij ikonę, aby dodać obraz</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35E72C73-2D91-4E12-BA25-F0AA0C03599B}" type="datetimeFigureOut">
              <a:rPr lang="en-US" dirty="0"/>
              <a:t>10/30/2025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7">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pl-PL"/>
            </a:p>
          </p:txBody>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pl-PL"/>
              <a:t>Kliknij, aby edytować styl</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10/30/2025</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 id="2147483674" r:id="rId18"/>
    <p:sldLayoutId id="2147483675" r:id="rId19"/>
    <p:sldLayoutId id="2147483676" r:id="rId20"/>
    <p:sldLayoutId id="2147483677" r:id="rId21"/>
    <p:sldLayoutId id="2147483680" r:id="rId22"/>
    <p:sldLayoutId id="2147483681" r:id="rId23"/>
    <p:sldLayoutId id="2147483682" r:id="rId24"/>
    <p:sldLayoutId id="2147483683" r:id="rId25"/>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ostingtree.com/demystifying-artificial-intelligence-what-you-need-to-know-about-ai/" TargetMode="External"/><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actualidadjoven.es/te-explicamos/los-teatros-del-canal-reviven-a-alan-turing-el-hombre-que-derroto-a-los-nazi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osce.org/mc/87212" TargetMode="Externa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pxhere.com/zh/photo/1575603"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1.jpeg"/><Relationship Id="rId1" Type="http://schemas.openxmlformats.org/officeDocument/2006/relationships/slideLayout" Target="../slideLayouts/slideLayout10.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hyperlink" Target="https://www.wallpaperflare.com/human-brain-in-a-jar-clipart-glass-brown-blue-black-bank-wallpaper-shtx/download/1920x1080" TargetMode="External"/><Relationship Id="rId2" Type="http://schemas.openxmlformats.org/officeDocument/2006/relationships/image" Target="../media/image10.jp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hyperlink" Target="https://gersende-gollier.com/8-formes-dintelligences-celle-de-enfant/" TargetMode="External"/><Relationship Id="rId2" Type="http://schemas.openxmlformats.org/officeDocument/2006/relationships/image" Target="../media/image15.jp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hyperlink" Target="https://www.new-educ.com/multiple-intelligences" TargetMode="External"/><Relationship Id="rId2" Type="http://schemas.openxmlformats.org/officeDocument/2006/relationships/image" Target="../media/image16.jp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hyperlink" Target="https://sparkthemagazine.com/pms/" TargetMode="External"/><Relationship Id="rId2" Type="http://schemas.openxmlformats.org/officeDocument/2006/relationships/image" Target="../media/image17.jp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hyperlink" Target="https://www.nlp-techniques.org/nlp-training-online/" TargetMode="External"/><Relationship Id="rId2" Type="http://schemas.openxmlformats.org/officeDocument/2006/relationships/image" Target="../media/image18.jp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wallpaperflare.com/human-brain-in-a-jar-clipart-glass-brown-blue-black-bank-wallpaper-shtx/download/1920x1080" TargetMode="External"/><Relationship Id="rId2" Type="http://schemas.openxmlformats.org/officeDocument/2006/relationships/image" Target="../media/image10.jp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Obraz 4" descr="Obraz zawierający światło, Ludzka twarz, sztuka, noc&#10;&#10;Opis wygenerowany automatycznie">
            <a:extLst>
              <a:ext uri="{FF2B5EF4-FFF2-40B4-BE49-F238E27FC236}">
                <a16:creationId xmlns:a16="http://schemas.microsoft.com/office/drawing/2014/main" id="{DA89EBBD-C06D-78EA-4EB5-1362A700C812}"/>
              </a:ext>
            </a:extLst>
          </p:cNvPr>
          <p:cNvPicPr>
            <a:picLocks noChangeAspect="1"/>
          </p:cNvPicPr>
          <p:nvPr/>
        </p:nvPicPr>
        <p:blipFill>
          <a:blip r:embed="rId2">
            <a:extLst>
              <a:ext uri="{837473B0-CC2E-450A-ABE3-18F120FF3D39}">
                <a1611:picAttrSrcUrl xmlns:a1611="http://schemas.microsoft.com/office/drawing/2016/11/main" r:id="rId3"/>
              </a:ext>
            </a:extLst>
          </a:blip>
          <a:srcRect r="-1" b="26795"/>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0" name="Freeform: Shape 9">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ytuł 1">
            <a:extLst>
              <a:ext uri="{FF2B5EF4-FFF2-40B4-BE49-F238E27FC236}">
                <a16:creationId xmlns:a16="http://schemas.microsoft.com/office/drawing/2014/main" id="{134B9966-BED9-B7A1-7D59-5ECDC11B2B9D}"/>
              </a:ext>
            </a:extLst>
          </p:cNvPr>
          <p:cNvSpPr>
            <a:spLocks noGrp="1"/>
          </p:cNvSpPr>
          <p:nvPr>
            <p:ph type="ctrTitle"/>
          </p:nvPr>
        </p:nvSpPr>
        <p:spPr>
          <a:xfrm>
            <a:off x="892047" y="5290270"/>
            <a:ext cx="10407602" cy="868026"/>
          </a:xfrm>
        </p:spPr>
        <p:txBody>
          <a:bodyPr>
            <a:normAutofit fontScale="90000"/>
          </a:bodyPr>
          <a:lstStyle/>
          <a:p>
            <a:pPr algn="ctr"/>
            <a:r>
              <a:rPr lang="pl-PL" sz="4400" dirty="0">
                <a:solidFill>
                  <a:srgbClr val="EBEBEB"/>
                </a:solidFill>
              </a:rPr>
              <a:t>Wykorzystanie sztucznej inteligencji (AI) w pracy sektora publicznego – w zakresie raportowania, budowy baz danych, analizy danych oraz prognozowania finansowego.</a:t>
            </a:r>
          </a:p>
        </p:txBody>
      </p:sp>
      <p:sp>
        <p:nvSpPr>
          <p:cNvPr id="14"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785499"/>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9514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91D9CC8-310C-36F1-CF75-8A2BF6C5F009}"/>
              </a:ext>
            </a:extLst>
          </p:cNvPr>
          <p:cNvSpPr>
            <a:spLocks noGrp="1"/>
          </p:cNvSpPr>
          <p:nvPr>
            <p:ph type="title"/>
          </p:nvPr>
        </p:nvSpPr>
        <p:spPr/>
        <p:txBody>
          <a:bodyPr/>
          <a:lstStyle/>
          <a:p>
            <a:r>
              <a:rPr lang="pl-PL" dirty="0"/>
              <a:t>ANI i AGI</a:t>
            </a:r>
          </a:p>
        </p:txBody>
      </p:sp>
      <p:sp>
        <p:nvSpPr>
          <p:cNvPr id="5" name="pole tekstowe 4">
            <a:extLst>
              <a:ext uri="{FF2B5EF4-FFF2-40B4-BE49-F238E27FC236}">
                <a16:creationId xmlns:a16="http://schemas.microsoft.com/office/drawing/2014/main" id="{BE6E5BAF-3C69-D9FB-85C8-D7C0DCABA201}"/>
              </a:ext>
            </a:extLst>
          </p:cNvPr>
          <p:cNvSpPr txBox="1"/>
          <p:nvPr/>
        </p:nvSpPr>
        <p:spPr>
          <a:xfrm>
            <a:off x="794840" y="2536336"/>
            <a:ext cx="10873208" cy="3416320"/>
          </a:xfrm>
          <a:prstGeom prst="rect">
            <a:avLst/>
          </a:prstGeom>
          <a:noFill/>
        </p:spPr>
        <p:txBody>
          <a:bodyPr wrap="square">
            <a:spAutoFit/>
          </a:bodyPr>
          <a:lstStyle/>
          <a:p>
            <a:r>
              <a:rPr lang="pl-PL" dirty="0"/>
              <a:t>Wąska sztuczna inteligencja (ANI - </a:t>
            </a:r>
            <a:r>
              <a:rPr lang="pl-PL" dirty="0" err="1"/>
              <a:t>Artificial</a:t>
            </a:r>
            <a:r>
              <a:rPr lang="pl-PL" dirty="0"/>
              <a:t> </a:t>
            </a:r>
            <a:r>
              <a:rPr lang="pl-PL" dirty="0" err="1"/>
              <a:t>Narrow</a:t>
            </a:r>
            <a:r>
              <a:rPr lang="pl-PL" dirty="0"/>
              <a:t> </a:t>
            </a:r>
            <a:r>
              <a:rPr lang="pl-PL" dirty="0" err="1"/>
              <a:t>Intelligence</a:t>
            </a:r>
            <a:r>
              <a:rPr lang="pl-PL" dirty="0"/>
              <a:t>): ANI to systemy AI zaprojektowane do wykonywania jednego lub kilku konkretnych zadań. Są skuteczne w rozwiązywaniu wybranych problemów, jak na przykład rozpoznawanie mowy, analiza obrazów, czy granie w szachy, ale nie potrafią wykraczać poza swoje zdefiniowane umiejętności. Przykłady ANI to asystenci głosowi, programy rekomendujące w serwisach </a:t>
            </a:r>
            <a:r>
              <a:rPr lang="pl-PL" dirty="0" err="1"/>
              <a:t>streamingowych</a:t>
            </a:r>
            <a:r>
              <a:rPr lang="pl-PL" dirty="0"/>
              <a:t> oraz autonomiczne pojazdy, które działają w określonych warunkach.</a:t>
            </a:r>
          </a:p>
          <a:p>
            <a:endParaRPr lang="pl-PL" dirty="0"/>
          </a:p>
          <a:p>
            <a:r>
              <a:rPr lang="pl-PL" dirty="0"/>
              <a:t>Ogólna sztuczna inteligencja (AGI - </a:t>
            </a:r>
            <a:r>
              <a:rPr lang="pl-PL" dirty="0" err="1"/>
              <a:t>Artificial</a:t>
            </a:r>
            <a:r>
              <a:rPr lang="pl-PL" dirty="0"/>
              <a:t> General </a:t>
            </a:r>
            <a:r>
              <a:rPr lang="pl-PL" dirty="0" err="1"/>
              <a:t>Intelligence</a:t>
            </a:r>
            <a:r>
              <a:rPr lang="pl-PL" dirty="0"/>
              <a:t>): AGI to hipotetyczna forma AI, która dorównuje ludzkim zdolnościom intelektualnym. Systemy AGI mogłyby rozumować, uczyć się i rozwiązywać problemy w wielu dziedzinach, a nawet myśleć kreatywnie i podejmować decyzje w nieznanych wcześniej sytuacjach. Takie AI nie istnieje jeszcze, ale jest tematem intensywnych badań i spekulacji dotyczących przyszłości technologii.</a:t>
            </a:r>
          </a:p>
        </p:txBody>
      </p:sp>
    </p:spTree>
    <p:extLst>
      <p:ext uri="{BB962C8B-B14F-4D97-AF65-F5344CB8AC3E}">
        <p14:creationId xmlns:p14="http://schemas.microsoft.com/office/powerpoint/2010/main" val="4176238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braz 4" descr="Obraz zawierający osoba, Ludzka twarz, ubrania, brew&#10;&#10;Opis wygenerowany automatycznie">
            <a:extLst>
              <a:ext uri="{FF2B5EF4-FFF2-40B4-BE49-F238E27FC236}">
                <a16:creationId xmlns:a16="http://schemas.microsoft.com/office/drawing/2014/main" id="{33943296-9E7D-3E6B-BD2D-6D37177A44CE}"/>
              </a:ext>
            </a:extLst>
          </p:cNvPr>
          <p:cNvPicPr>
            <a:picLocks noChangeAspect="1"/>
          </p:cNvPicPr>
          <p:nvPr/>
        </p:nvPicPr>
        <p:blipFill>
          <a:blip r:embed="rId3">
            <a:alphaModFix amt="40000"/>
            <a:extLst>
              <a:ext uri="{837473B0-CC2E-450A-ABE3-18F120FF3D39}">
                <a1611:picAttrSrcUrl xmlns:a1611="http://schemas.microsoft.com/office/drawing/2016/11/main" r:id="rId4"/>
              </a:ext>
            </a:extLst>
          </a:blip>
          <a:srcRect/>
          <a:stretch/>
        </p:blipFill>
        <p:spPr>
          <a:xfrm>
            <a:off x="20" y="10"/>
            <a:ext cx="12191980" cy="6857990"/>
          </a:xfrm>
          <a:prstGeom prst="rect">
            <a:avLst/>
          </a:prstGeom>
        </p:spPr>
      </p:pic>
      <p:sp>
        <p:nvSpPr>
          <p:cNvPr id="2" name="Title 1"/>
          <p:cNvSpPr>
            <a:spLocks noGrp="1"/>
          </p:cNvSpPr>
          <p:nvPr>
            <p:ph type="title"/>
          </p:nvPr>
        </p:nvSpPr>
        <p:spPr>
          <a:xfrm>
            <a:off x="1154954" y="973668"/>
            <a:ext cx="8761413" cy="706964"/>
          </a:xfrm>
        </p:spPr>
        <p:txBody>
          <a:bodyPr>
            <a:normAutofit/>
          </a:bodyPr>
          <a:lstStyle/>
          <a:p>
            <a:r>
              <a:rPr lang="pl-PL">
                <a:solidFill>
                  <a:schemeClr val="tx1"/>
                </a:solidFill>
              </a:rPr>
              <a:t>1940-1950: Początki Koncepcji SI</a:t>
            </a:r>
          </a:p>
        </p:txBody>
      </p:sp>
      <p:sp>
        <p:nvSpPr>
          <p:cNvPr id="3" name="Content Placeholder 2"/>
          <p:cNvSpPr>
            <a:spLocks noGrp="1"/>
          </p:cNvSpPr>
          <p:nvPr>
            <p:ph idx="1"/>
          </p:nvPr>
        </p:nvSpPr>
        <p:spPr>
          <a:xfrm>
            <a:off x="1154954" y="2603500"/>
            <a:ext cx="8825659" cy="3416300"/>
          </a:xfrm>
        </p:spPr>
        <p:txBody>
          <a:bodyPr>
            <a:normAutofit/>
          </a:bodyPr>
          <a:lstStyle/>
          <a:p>
            <a:r>
              <a:rPr lang="pl-PL">
                <a:solidFill>
                  <a:schemeClr val="tx1"/>
                </a:solidFill>
              </a:rPr>
              <a:t>Wizjonerzy tacy jak Alan Turing przedstawili teoretyczne podstawy SI, w tym słynną 'Maszynę Turinga' i test Turinga.</a:t>
            </a:r>
          </a:p>
        </p:txBody>
      </p:sp>
    </p:spTree>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a:lstStyle/>
          <a:p>
            <a:endParaRPr lang="pl-PL"/>
          </a:p>
        </p:txBody>
      </p:sp>
      <p:sp>
        <p:nvSpPr>
          <p:cNvPr id="13"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l-PL"/>
          </a:p>
        </p:txBody>
      </p:sp>
      <p:sp>
        <p:nvSpPr>
          <p:cNvPr id="15"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pl-PL"/>
          </a:p>
        </p:txBody>
      </p:sp>
      <p:sp>
        <p:nvSpPr>
          <p:cNvPr id="2" name="Title 1"/>
          <p:cNvSpPr>
            <a:spLocks noGrp="1"/>
          </p:cNvSpPr>
          <p:nvPr>
            <p:ph type="title"/>
          </p:nvPr>
        </p:nvSpPr>
        <p:spPr>
          <a:xfrm>
            <a:off x="639098" y="629265"/>
            <a:ext cx="6072776" cy="1622322"/>
          </a:xfrm>
        </p:spPr>
        <p:txBody>
          <a:bodyPr>
            <a:normAutofit/>
          </a:bodyPr>
          <a:lstStyle/>
          <a:p>
            <a:r>
              <a:rPr lang="pl-PL">
                <a:solidFill>
                  <a:srgbClr val="FFFFFF"/>
                </a:solidFill>
              </a:rPr>
              <a:t>1956: Narodziny Sztucznej Inteligencji</a:t>
            </a:r>
          </a:p>
        </p:txBody>
      </p:sp>
      <p:pic>
        <p:nvPicPr>
          <p:cNvPr id="5" name="Obraz 4" descr="Obraz zawierający ubrania, człowiek, w pomieszczeniu, audytorium&#10;&#10;Opis wygenerowany automatycznie">
            <a:extLst>
              <a:ext uri="{FF2B5EF4-FFF2-40B4-BE49-F238E27FC236}">
                <a16:creationId xmlns:a16="http://schemas.microsoft.com/office/drawing/2014/main" id="{838A33FB-77E5-3A2F-8648-9D180018BDD2}"/>
              </a:ext>
            </a:extLst>
          </p:cNvPr>
          <p:cNvPicPr>
            <a:picLocks noChangeAspect="1"/>
          </p:cNvPicPr>
          <p:nvPr/>
        </p:nvPicPr>
        <p:blipFill>
          <a:blip r:embed="rId2">
            <a:extLst>
              <a:ext uri="{837473B0-CC2E-450A-ABE3-18F120FF3D39}">
                <a1611:picAttrSrcUrl xmlns:a1611="http://schemas.microsoft.com/office/drawing/2016/11/main" r:id="rId3"/>
              </a:ext>
            </a:extLst>
          </a:blip>
          <a:srcRect l="14578" r="29836" b="-2"/>
          <a:stretch/>
        </p:blipFill>
        <p:spPr>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17" name="Rectangle 16">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9" name="Oval 18">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1" name="Oval 20">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3" name="Content Placeholder 2"/>
          <p:cNvSpPr>
            <a:spLocks noGrp="1"/>
          </p:cNvSpPr>
          <p:nvPr>
            <p:ph idx="1"/>
          </p:nvPr>
        </p:nvSpPr>
        <p:spPr>
          <a:xfrm>
            <a:off x="639098" y="2418735"/>
            <a:ext cx="6072776" cy="3811740"/>
          </a:xfrm>
        </p:spPr>
        <p:txBody>
          <a:bodyPr anchor="ctr">
            <a:normAutofit/>
          </a:bodyPr>
          <a:lstStyle/>
          <a:p>
            <a:r>
              <a:rPr lang="pl-PL">
                <a:solidFill>
                  <a:srgbClr val="FFFFFF"/>
                </a:solidFill>
              </a:rPr>
              <a:t>Konferencja w Dartmouth uznawana jest za moment narodzin SI jako dyscypliny naukowej. Powstały pierwsze programy rozwiązywania problemów i przetwarzania języka.</a:t>
            </a:r>
          </a:p>
        </p:txBody>
      </p:sp>
    </p:spTree>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l-PL"/>
            </a:p>
          </p:txBody>
        </p:sp>
      </p:grpSp>
      <p:sp>
        <p:nvSpPr>
          <p:cNvPr id="2" name="Title 1"/>
          <p:cNvSpPr>
            <a:spLocks noGrp="1"/>
          </p:cNvSpPr>
          <p:nvPr>
            <p:ph type="title"/>
          </p:nvPr>
        </p:nvSpPr>
        <p:spPr>
          <a:xfrm>
            <a:off x="836247" y="1085549"/>
            <a:ext cx="3430947" cy="4686903"/>
          </a:xfrm>
        </p:spPr>
        <p:txBody>
          <a:bodyPr anchor="ctr">
            <a:normAutofit/>
          </a:bodyPr>
          <a:lstStyle/>
          <a:p>
            <a:pPr algn="r"/>
            <a:r>
              <a:rPr lang="pl-PL">
                <a:solidFill>
                  <a:schemeClr val="tx1"/>
                </a:solidFill>
              </a:rPr>
              <a:t>1960-1970: Złota Era SI</a:t>
            </a:r>
          </a:p>
        </p:txBody>
      </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041399" y="1085549"/>
            <a:ext cx="5579707" cy="4686903"/>
          </a:xfrm>
        </p:spPr>
        <p:txBody>
          <a:bodyPr anchor="ctr">
            <a:normAutofit/>
          </a:bodyPr>
          <a:lstStyle/>
          <a:p>
            <a:r>
              <a:rPr lang="pl-PL">
                <a:solidFill>
                  <a:schemeClr val="tx1"/>
                </a:solidFill>
              </a:rPr>
              <a:t>Rozwój algorytmów wyszukiwania i wnioskowania. Powstały pierwsze systemy eksperckie i języki programowania dedykowane SI, takie jak LISP.</a:t>
            </a:r>
          </a:p>
        </p:txBody>
      </p:sp>
    </p:spTree>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pl-PL"/>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itle 1"/>
          <p:cNvSpPr>
            <a:spLocks noGrp="1"/>
          </p:cNvSpPr>
          <p:nvPr>
            <p:ph type="title"/>
          </p:nvPr>
        </p:nvSpPr>
        <p:spPr>
          <a:xfrm>
            <a:off x="994087" y="1130603"/>
            <a:ext cx="3342442" cy="4596794"/>
          </a:xfrm>
        </p:spPr>
        <p:txBody>
          <a:bodyPr anchor="ctr">
            <a:normAutofit/>
          </a:bodyPr>
          <a:lstStyle/>
          <a:p>
            <a:r>
              <a:rPr lang="pl-PL" sz="3200">
                <a:solidFill>
                  <a:srgbClr val="EBEBEB"/>
                </a:solidFill>
              </a:rPr>
              <a:t>1970-1980: Zima SI</a:t>
            </a:r>
          </a:p>
        </p:txBody>
      </p:sp>
      <p:sp>
        <p:nvSpPr>
          <p:cNvPr id="3" name="Content Placeholder 2"/>
          <p:cNvSpPr>
            <a:spLocks noGrp="1"/>
          </p:cNvSpPr>
          <p:nvPr>
            <p:ph idx="1"/>
          </p:nvPr>
        </p:nvSpPr>
        <p:spPr>
          <a:xfrm>
            <a:off x="5290077" y="437513"/>
            <a:ext cx="5502614" cy="5954325"/>
          </a:xfrm>
        </p:spPr>
        <p:txBody>
          <a:bodyPr anchor="ctr">
            <a:normAutofit/>
          </a:bodyPr>
          <a:lstStyle/>
          <a:p>
            <a:r>
              <a:rPr lang="pl-PL" sz="2000" dirty="0"/>
              <a:t>Brak postępów i </a:t>
            </a:r>
            <a:r>
              <a:rPr lang="pl-PL" sz="2400" dirty="0"/>
              <a:t>ograniczone</a:t>
            </a:r>
            <a:r>
              <a:rPr lang="pl-PL" sz="2000" dirty="0"/>
              <a:t> możliwości komputerów doprowadziły do spadku finansowania i zainteresowania SI.</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l-PL"/>
            </a:p>
          </p:txBody>
        </p:sp>
      </p:grpSp>
      <p:sp>
        <p:nvSpPr>
          <p:cNvPr id="2" name="Title 1"/>
          <p:cNvSpPr>
            <a:spLocks noGrp="1"/>
          </p:cNvSpPr>
          <p:nvPr>
            <p:ph type="title"/>
          </p:nvPr>
        </p:nvSpPr>
        <p:spPr>
          <a:xfrm>
            <a:off x="836247" y="1085549"/>
            <a:ext cx="3430947" cy="4686903"/>
          </a:xfrm>
        </p:spPr>
        <p:txBody>
          <a:bodyPr anchor="ctr">
            <a:normAutofit/>
          </a:bodyPr>
          <a:lstStyle/>
          <a:p>
            <a:pPr algn="r"/>
            <a:r>
              <a:rPr lang="pl-PL">
                <a:solidFill>
                  <a:schemeClr val="tx1"/>
                </a:solidFill>
              </a:rPr>
              <a:t>1980-1990: Renesans SI</a:t>
            </a:r>
          </a:p>
        </p:txBody>
      </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041399" y="1085549"/>
            <a:ext cx="5579707" cy="4686903"/>
          </a:xfrm>
        </p:spPr>
        <p:txBody>
          <a:bodyPr anchor="ctr">
            <a:normAutofit/>
          </a:bodyPr>
          <a:lstStyle/>
          <a:p>
            <a:r>
              <a:rPr lang="pl-PL">
                <a:solidFill>
                  <a:schemeClr val="tx1"/>
                </a:solidFill>
              </a:rPr>
              <a:t>Systemy eksperckie zaczęły znajdować zastosowanie w przemyśle. Powstały pierwsze sieci neuronowe z algorytmami uczenia się.</a:t>
            </a:r>
          </a:p>
        </p:txBody>
      </p:sp>
    </p:spTree>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Kolorowe obiekty szkoleń matematycznych">
            <a:extLst>
              <a:ext uri="{FF2B5EF4-FFF2-40B4-BE49-F238E27FC236}">
                <a16:creationId xmlns:a16="http://schemas.microsoft.com/office/drawing/2014/main" id="{04E9C51E-AC27-E7B5-00F1-B8B0B1B428E4}"/>
              </a:ext>
            </a:extLst>
          </p:cNvPr>
          <p:cNvPicPr>
            <a:picLocks noChangeAspect="1"/>
          </p:cNvPicPr>
          <p:nvPr/>
        </p:nvPicPr>
        <p:blipFill>
          <a:blip r:embed="rId2">
            <a:alphaModFix amt="40000"/>
          </a:blip>
          <a:srcRect t="5369" b="10362"/>
          <a:stretch/>
        </p:blipFill>
        <p:spPr>
          <a:xfrm>
            <a:off x="20" y="10"/>
            <a:ext cx="12191980" cy="6857990"/>
          </a:xfrm>
          <a:prstGeom prst="rect">
            <a:avLst/>
          </a:prstGeom>
        </p:spPr>
      </p:pic>
      <p:sp>
        <p:nvSpPr>
          <p:cNvPr id="2" name="Title 1"/>
          <p:cNvSpPr>
            <a:spLocks noGrp="1"/>
          </p:cNvSpPr>
          <p:nvPr>
            <p:ph type="title"/>
          </p:nvPr>
        </p:nvSpPr>
        <p:spPr>
          <a:xfrm>
            <a:off x="1154954" y="973668"/>
            <a:ext cx="8761413" cy="706964"/>
          </a:xfrm>
        </p:spPr>
        <p:txBody>
          <a:bodyPr>
            <a:normAutofit/>
          </a:bodyPr>
          <a:lstStyle/>
          <a:p>
            <a:r>
              <a:rPr lang="pl-PL" sz="3300">
                <a:solidFill>
                  <a:schemeClr val="tx1"/>
                </a:solidFill>
              </a:rPr>
              <a:t>1990-2000: Rozwój Uczenia Maszynowego</a:t>
            </a:r>
          </a:p>
        </p:txBody>
      </p:sp>
      <p:sp>
        <p:nvSpPr>
          <p:cNvPr id="3" name="Content Placeholder 2"/>
          <p:cNvSpPr>
            <a:spLocks noGrp="1"/>
          </p:cNvSpPr>
          <p:nvPr>
            <p:ph idx="1"/>
          </p:nvPr>
        </p:nvSpPr>
        <p:spPr>
          <a:xfrm>
            <a:off x="1154954" y="2603500"/>
            <a:ext cx="8825659" cy="3416300"/>
          </a:xfrm>
        </p:spPr>
        <p:txBody>
          <a:bodyPr>
            <a:normAutofit/>
          </a:bodyPr>
          <a:lstStyle/>
          <a:p>
            <a:r>
              <a:rPr lang="pl-PL" sz="2800" dirty="0">
                <a:solidFill>
                  <a:schemeClr val="tx1"/>
                </a:solidFill>
              </a:rPr>
              <a:t>Pojawiły się bardziej zaawansowane algorytmy, takie jak SVM i uczenie głębokie. Komputery stały się szybsze i bardziej dostępne.</a:t>
            </a:r>
          </a:p>
        </p:txBody>
      </p:sp>
    </p:spTree>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grpSp>
        <p:nvGrpSpPr>
          <p:cNvPr id="12"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txBody>
            <a:bodyPr/>
            <a:lstStyle/>
            <a:p>
              <a:endParaRPr lang="pl-PL"/>
            </a:p>
          </p:txBody>
        </p:sp>
      </p:grpSp>
      <p:sp>
        <p:nvSpPr>
          <p:cNvPr id="2" name="Title 1"/>
          <p:cNvSpPr>
            <a:spLocks noGrp="1"/>
          </p:cNvSpPr>
          <p:nvPr>
            <p:ph type="title"/>
          </p:nvPr>
        </p:nvSpPr>
        <p:spPr>
          <a:xfrm>
            <a:off x="1000372" y="1209957"/>
            <a:ext cx="3034580" cy="4438087"/>
          </a:xfrm>
        </p:spPr>
        <p:txBody>
          <a:bodyPr anchor="ctr">
            <a:normAutofit/>
          </a:bodyPr>
          <a:lstStyle/>
          <a:p>
            <a:pPr algn="r"/>
            <a:r>
              <a:rPr lang="it-IT" sz="3200">
                <a:solidFill>
                  <a:schemeClr val="tx1"/>
                </a:solidFill>
              </a:rPr>
              <a:t>2000-2010: Era Big Data i SI</a:t>
            </a:r>
          </a:p>
        </p:txBody>
      </p:sp>
      <p:cxnSp>
        <p:nvCxnSpPr>
          <p:cNvPr id="16" name="Straight Connector 15">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678424" y="1059025"/>
            <a:ext cx="5302189" cy="4739950"/>
          </a:xfrm>
        </p:spPr>
        <p:txBody>
          <a:bodyPr anchor="ctr">
            <a:normAutofit/>
          </a:bodyPr>
          <a:lstStyle/>
          <a:p>
            <a:r>
              <a:rPr lang="pl-PL">
                <a:solidFill>
                  <a:schemeClr val="tx1"/>
                </a:solidFill>
              </a:rPr>
              <a:t>Eksplozja danych cyfrowych stworzyła nowe możliwości dla SI. Rozwój algorytmów analizy danych i uczenia maszynowego.</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braz 4" descr="Obraz zawierający osoba, Część samochodowa, samochód, na wolnym powietrzu">
            <a:extLst>
              <a:ext uri="{FF2B5EF4-FFF2-40B4-BE49-F238E27FC236}">
                <a16:creationId xmlns:a16="http://schemas.microsoft.com/office/drawing/2014/main" id="{DE9B792B-3848-CD30-6844-15562EF5DCE4}"/>
              </a:ext>
            </a:extLst>
          </p:cNvPr>
          <p:cNvPicPr>
            <a:picLocks noChangeAspect="1"/>
          </p:cNvPicPr>
          <p:nvPr/>
        </p:nvPicPr>
        <p:blipFill>
          <a:blip r:embed="rId3">
            <a:alphaModFix amt="40000"/>
            <a:extLst>
              <a:ext uri="{837473B0-CC2E-450A-ABE3-18F120FF3D39}">
                <a1611:picAttrSrcUrl xmlns:a1611="http://schemas.microsoft.com/office/drawing/2016/11/main" r:id="rId4"/>
              </a:ext>
            </a:extLst>
          </a:blip>
          <a:srcRect b="15730"/>
          <a:stretch/>
        </p:blipFill>
        <p:spPr>
          <a:xfrm>
            <a:off x="20" y="10"/>
            <a:ext cx="12191980" cy="6857990"/>
          </a:xfrm>
          <a:prstGeom prst="rect">
            <a:avLst/>
          </a:prstGeom>
        </p:spPr>
      </p:pic>
      <p:sp>
        <p:nvSpPr>
          <p:cNvPr id="2" name="Title 1"/>
          <p:cNvSpPr>
            <a:spLocks noGrp="1"/>
          </p:cNvSpPr>
          <p:nvPr>
            <p:ph type="title"/>
          </p:nvPr>
        </p:nvSpPr>
        <p:spPr>
          <a:xfrm>
            <a:off x="1154954" y="973668"/>
            <a:ext cx="8761413" cy="706964"/>
          </a:xfrm>
        </p:spPr>
        <p:txBody>
          <a:bodyPr>
            <a:normAutofit/>
          </a:bodyPr>
          <a:lstStyle/>
          <a:p>
            <a:pPr>
              <a:lnSpc>
                <a:spcPct val="90000"/>
              </a:lnSpc>
            </a:pPr>
            <a:r>
              <a:rPr lang="pl-PL" sz="2800">
                <a:solidFill>
                  <a:schemeClr val="tx1"/>
                </a:solidFill>
              </a:rPr>
              <a:t>2010-2020: Rozwój Sztucznej Inteligencji Głębokiej</a:t>
            </a:r>
          </a:p>
        </p:txBody>
      </p:sp>
      <p:sp>
        <p:nvSpPr>
          <p:cNvPr id="3" name="Content Placeholder 2"/>
          <p:cNvSpPr>
            <a:spLocks noGrp="1"/>
          </p:cNvSpPr>
          <p:nvPr>
            <p:ph idx="1"/>
          </p:nvPr>
        </p:nvSpPr>
        <p:spPr>
          <a:xfrm>
            <a:off x="1154954" y="2603500"/>
            <a:ext cx="8825659" cy="3416300"/>
          </a:xfrm>
        </p:spPr>
        <p:txBody>
          <a:bodyPr>
            <a:normAutofit/>
          </a:bodyPr>
          <a:lstStyle/>
          <a:p>
            <a:r>
              <a:rPr lang="pl-PL" sz="2800" dirty="0" err="1">
                <a:solidFill>
                  <a:schemeClr val="tx1"/>
                </a:solidFill>
              </a:rPr>
              <a:t>Deep</a:t>
            </a:r>
            <a:r>
              <a:rPr lang="pl-PL" sz="2800" dirty="0">
                <a:solidFill>
                  <a:schemeClr val="tx1"/>
                </a:solidFill>
              </a:rPr>
              <a:t> learning zrewolucjonizował dziedziny takie jak rozpoznawanie obrazów, przetwarzanie języka naturalnego i </a:t>
            </a:r>
            <a:r>
              <a:rPr lang="pl-PL" sz="3200" dirty="0">
                <a:solidFill>
                  <a:schemeClr val="tx1"/>
                </a:solidFill>
              </a:rPr>
              <a:t>autonomiczne</a:t>
            </a:r>
            <a:r>
              <a:rPr lang="pl-PL" sz="2800" dirty="0">
                <a:solidFill>
                  <a:schemeClr val="tx1"/>
                </a:solidFill>
              </a:rPr>
              <a:t> pojazdy.</a:t>
            </a:r>
          </a:p>
        </p:txBody>
      </p:sp>
    </p:spTree>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2020+: Przyszłość SI</a:t>
            </a:r>
          </a:p>
        </p:txBody>
      </p:sp>
      <p:sp>
        <p:nvSpPr>
          <p:cNvPr id="3" name="Content Placeholder 2"/>
          <p:cNvSpPr>
            <a:spLocks noGrp="1"/>
          </p:cNvSpPr>
          <p:nvPr>
            <p:ph idx="1"/>
          </p:nvPr>
        </p:nvSpPr>
        <p:spPr/>
        <p:txBody>
          <a:bodyPr>
            <a:normAutofit/>
          </a:bodyPr>
          <a:lstStyle/>
          <a:p>
            <a:r>
              <a:rPr sz="2400" dirty="0"/>
              <a:t>SI </a:t>
            </a:r>
            <a:r>
              <a:rPr sz="2400" dirty="0" err="1"/>
              <a:t>znajduje</a:t>
            </a:r>
            <a:r>
              <a:rPr sz="2400" dirty="0"/>
              <a:t> </a:t>
            </a:r>
            <a:r>
              <a:rPr sz="2400" dirty="0" err="1"/>
              <a:t>zastosowanie</a:t>
            </a:r>
            <a:r>
              <a:rPr sz="2400" dirty="0"/>
              <a:t> w </a:t>
            </a:r>
            <a:r>
              <a:rPr sz="2400" dirty="0" err="1"/>
              <a:t>niemal</a:t>
            </a:r>
            <a:r>
              <a:rPr sz="2400" dirty="0"/>
              <a:t> </a:t>
            </a:r>
            <a:r>
              <a:rPr sz="2400" dirty="0" err="1"/>
              <a:t>każdej</a:t>
            </a:r>
            <a:r>
              <a:rPr sz="2400" dirty="0"/>
              <a:t> </a:t>
            </a:r>
            <a:r>
              <a:rPr sz="2400" dirty="0" err="1"/>
              <a:t>dziedzinie</a:t>
            </a:r>
            <a:r>
              <a:rPr sz="2400" dirty="0"/>
              <a:t>: od </a:t>
            </a:r>
            <a:r>
              <a:rPr sz="2400" dirty="0" err="1"/>
              <a:t>medycyny</a:t>
            </a:r>
            <a:r>
              <a:rPr sz="2400" dirty="0"/>
              <a:t> po </a:t>
            </a:r>
            <a:r>
              <a:rPr sz="2400" dirty="0" err="1"/>
              <a:t>sztukę</a:t>
            </a:r>
            <a:r>
              <a:rPr sz="2400" dirty="0"/>
              <a:t>. </a:t>
            </a:r>
            <a:r>
              <a:rPr sz="2400" dirty="0" err="1"/>
              <a:t>Dyskusje</a:t>
            </a:r>
            <a:r>
              <a:rPr sz="2400" dirty="0"/>
              <a:t> o </a:t>
            </a:r>
            <a:r>
              <a:rPr sz="2400" dirty="0" err="1"/>
              <a:t>etyce</a:t>
            </a:r>
            <a:r>
              <a:rPr sz="2400" dirty="0"/>
              <a:t> </a:t>
            </a:r>
            <a:r>
              <a:rPr sz="2400" dirty="0" err="1"/>
              <a:t>i</a:t>
            </a:r>
            <a:r>
              <a:rPr sz="2400" dirty="0"/>
              <a:t> </a:t>
            </a:r>
            <a:r>
              <a:rPr sz="2400" dirty="0" err="1"/>
              <a:t>regulacjach</a:t>
            </a:r>
            <a:r>
              <a:rPr sz="2400" dirty="0"/>
              <a:t> </a:t>
            </a:r>
            <a:r>
              <a:rPr sz="2400" dirty="0" err="1"/>
              <a:t>stają</a:t>
            </a:r>
            <a:r>
              <a:rPr sz="2400" dirty="0"/>
              <a:t> </a:t>
            </a:r>
            <a:r>
              <a:rPr sz="2400" dirty="0" err="1"/>
              <a:t>się</a:t>
            </a:r>
            <a:r>
              <a:rPr sz="2400" dirty="0"/>
              <a:t> </a:t>
            </a:r>
            <a:r>
              <a:rPr sz="2400" dirty="0" err="1"/>
              <a:t>kluczowe</a:t>
            </a:r>
            <a:r>
              <a:rPr sz="2400" dirty="0"/>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3" name="Oval 12">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4" name="Oval 13">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5" name="Oval 14">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6" name="Oval 15">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7" name="Oval 16">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8"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9"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pl-PL"/>
            </a:p>
          </p:txBody>
        </p:sp>
        <p:sp>
          <p:nvSpPr>
            <p:cNvPr id="20"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22" name="Rectangle 21">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useBgFill="1">
        <p:nvSpPr>
          <p:cNvPr id="24" name="Rectangle 23">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7D5C18AF-A22B-F5EE-47DF-49783B6815F6}"/>
              </a:ext>
            </a:extLst>
          </p:cNvPr>
          <p:cNvSpPr>
            <a:spLocks noGrp="1"/>
          </p:cNvSpPr>
          <p:nvPr>
            <p:ph type="title"/>
          </p:nvPr>
        </p:nvSpPr>
        <p:spPr>
          <a:xfrm>
            <a:off x="121519" y="996880"/>
            <a:ext cx="5179290" cy="1391692"/>
          </a:xfrm>
        </p:spPr>
        <p:txBody>
          <a:bodyPr vert="horz" lIns="91440" tIns="45720" rIns="91440" bIns="45720" rtlCol="0" anchor="ctr">
            <a:normAutofit/>
          </a:bodyPr>
          <a:lstStyle/>
          <a:p>
            <a:r>
              <a:rPr lang="pl-PL" sz="4400" dirty="0">
                <a:solidFill>
                  <a:schemeClr val="tx2"/>
                </a:solidFill>
              </a:rPr>
              <a:t>dr Marcin Albiniak</a:t>
            </a:r>
            <a:endParaRPr lang="en-US" sz="4400" dirty="0">
              <a:solidFill>
                <a:schemeClr val="tx2"/>
              </a:solidFill>
            </a:endParaRPr>
          </a:p>
        </p:txBody>
      </p:sp>
      <p:pic>
        <p:nvPicPr>
          <p:cNvPr id="6" name="Symbol zastępczy obrazu 5" descr="Obraz zawierający Ludzka twarz, osoba, Ludzka broda, Czoło&#10;&#10;Opis wygenerowany automatycznie">
            <a:extLst>
              <a:ext uri="{FF2B5EF4-FFF2-40B4-BE49-F238E27FC236}">
                <a16:creationId xmlns:a16="http://schemas.microsoft.com/office/drawing/2014/main" id="{DF914150-180F-9D96-0650-9F7D6AEAE7F5}"/>
              </a:ext>
            </a:extLst>
          </p:cNvPr>
          <p:cNvPicPr>
            <a:picLocks noGrp="1" noChangeAspect="1"/>
          </p:cNvPicPr>
          <p:nvPr>
            <p:ph type="pic" idx="1"/>
          </p:nvPr>
        </p:nvPicPr>
        <p:blipFill>
          <a:blip r:embed="rId3"/>
          <a:srcRect r="-1" b="10784"/>
          <a:stretch/>
        </p:blipFill>
        <p:spPr>
          <a:xfrm>
            <a:off x="5120117" y="461681"/>
            <a:ext cx="6585549" cy="5934638"/>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p:spPr>
      </p:pic>
      <p:sp>
        <p:nvSpPr>
          <p:cNvPr id="28"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5" name="Symbol zastępczy tekstu 4">
            <a:extLst>
              <a:ext uri="{FF2B5EF4-FFF2-40B4-BE49-F238E27FC236}">
                <a16:creationId xmlns:a16="http://schemas.microsoft.com/office/drawing/2014/main" id="{2ED47274-8306-7A08-4CB5-3F69856A7874}"/>
              </a:ext>
            </a:extLst>
          </p:cNvPr>
          <p:cNvSpPr>
            <a:spLocks noGrp="1"/>
          </p:cNvSpPr>
          <p:nvPr>
            <p:ph type="body" sz="half" idx="2"/>
          </p:nvPr>
        </p:nvSpPr>
        <p:spPr/>
        <p:txBody>
          <a:bodyPr/>
          <a:lstStyle/>
          <a:p>
            <a:endParaRPr lang="pl-PL"/>
          </a:p>
        </p:txBody>
      </p:sp>
      <p:pic>
        <p:nvPicPr>
          <p:cNvPr id="10" name="Grafika 9">
            <a:extLst>
              <a:ext uri="{FF2B5EF4-FFF2-40B4-BE49-F238E27FC236}">
                <a16:creationId xmlns:a16="http://schemas.microsoft.com/office/drawing/2014/main" id="{DA099A93-5AE5-5BDF-DE43-FD797715EC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0119" y="3975904"/>
            <a:ext cx="5667375" cy="1495425"/>
          </a:xfrm>
          <a:prstGeom prst="rect">
            <a:avLst/>
          </a:prstGeom>
        </p:spPr>
      </p:pic>
    </p:spTree>
    <p:extLst>
      <p:ext uri="{BB962C8B-B14F-4D97-AF65-F5344CB8AC3E}">
        <p14:creationId xmlns:p14="http://schemas.microsoft.com/office/powerpoint/2010/main" val="286169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CCF59D7-BFA1-40F3-9933-E759B60B03FF}"/>
              </a:ext>
            </a:extLst>
          </p:cNvPr>
          <p:cNvSpPr>
            <a:spLocks noGrp="1"/>
          </p:cNvSpPr>
          <p:nvPr>
            <p:ph type="title"/>
          </p:nvPr>
        </p:nvSpPr>
        <p:spPr>
          <a:xfrm>
            <a:off x="609600" y="358176"/>
            <a:ext cx="10972800" cy="912147"/>
          </a:xfrm>
        </p:spPr>
        <p:txBody>
          <a:bodyPr/>
          <a:lstStyle/>
          <a:p>
            <a:r>
              <a:rPr lang="pl-PL" dirty="0"/>
              <a:t>ZASTOSOWANIA</a:t>
            </a:r>
          </a:p>
        </p:txBody>
      </p:sp>
      <p:sp>
        <p:nvSpPr>
          <p:cNvPr id="5" name="Prostokąt 4">
            <a:extLst>
              <a:ext uri="{FF2B5EF4-FFF2-40B4-BE49-F238E27FC236}">
                <a16:creationId xmlns:a16="http://schemas.microsoft.com/office/drawing/2014/main" id="{DE550E76-1DEF-493E-AC57-03F0E9580CC3}"/>
              </a:ext>
            </a:extLst>
          </p:cNvPr>
          <p:cNvSpPr/>
          <p:nvPr/>
        </p:nvSpPr>
        <p:spPr>
          <a:xfrm>
            <a:off x="920849" y="2454372"/>
            <a:ext cx="10040768" cy="3693319"/>
          </a:xfrm>
          <a:prstGeom prst="rect">
            <a:avLst/>
          </a:prstGeom>
        </p:spPr>
        <p:txBody>
          <a:bodyPr wrap="square">
            <a:spAutoFit/>
          </a:bodyPr>
          <a:lstStyle/>
          <a:p>
            <a:pPr>
              <a:buFont typeface="Arial" panose="020B0604020202020204" pitchFamily="34" charset="0"/>
              <a:buChar char="•"/>
            </a:pPr>
            <a:r>
              <a:rPr lang="pl-PL" dirty="0"/>
              <a:t>rozpoznawanie wzorców (</a:t>
            </a:r>
            <a:r>
              <a:rPr lang="pl-PL" dirty="0" err="1"/>
              <a:t>pattern</a:t>
            </a:r>
            <a:r>
              <a:rPr lang="pl-PL" dirty="0"/>
              <a:t> </a:t>
            </a:r>
            <a:r>
              <a:rPr lang="pl-PL" dirty="0" err="1"/>
              <a:t>recognition</a:t>
            </a:r>
            <a:r>
              <a:rPr lang="pl-PL" dirty="0"/>
              <a:t>)</a:t>
            </a:r>
          </a:p>
          <a:p>
            <a:pPr>
              <a:buFont typeface="Arial" panose="020B0604020202020204" pitchFamily="34" charset="0"/>
              <a:buChar char="•"/>
            </a:pPr>
            <a:r>
              <a:rPr lang="pl-PL" dirty="0"/>
              <a:t>automatyczna klasyfikacja dokumentów/tekstów (np. według kategorii)</a:t>
            </a:r>
          </a:p>
          <a:p>
            <a:pPr>
              <a:buFont typeface="Arial" panose="020B0604020202020204" pitchFamily="34" charset="0"/>
              <a:buChar char="•"/>
            </a:pPr>
            <a:r>
              <a:rPr lang="pl-PL" dirty="0"/>
              <a:t>rozpoznawanie mowy lub tekstu pisanego (speech and </a:t>
            </a:r>
            <a:r>
              <a:rPr lang="pl-PL" dirty="0" err="1"/>
              <a:t>handwriting</a:t>
            </a:r>
            <a:r>
              <a:rPr lang="pl-PL" dirty="0"/>
              <a:t> </a:t>
            </a:r>
            <a:r>
              <a:rPr lang="pl-PL" dirty="0" err="1"/>
              <a:t>recognition</a:t>
            </a:r>
            <a:r>
              <a:rPr lang="pl-PL" dirty="0"/>
              <a:t>)</a:t>
            </a:r>
          </a:p>
          <a:p>
            <a:pPr>
              <a:buFont typeface="Arial" panose="020B0604020202020204" pitchFamily="34" charset="0"/>
              <a:buChar char="•"/>
            </a:pPr>
            <a:r>
              <a:rPr lang="pl-PL" dirty="0"/>
              <a:t>rozpoznawanie twarzy (face </a:t>
            </a:r>
            <a:r>
              <a:rPr lang="pl-PL" dirty="0" err="1"/>
              <a:t>recognition</a:t>
            </a:r>
            <a:r>
              <a:rPr lang="pl-PL" dirty="0"/>
              <a:t>)</a:t>
            </a:r>
          </a:p>
          <a:p>
            <a:pPr>
              <a:buFont typeface="Arial" panose="020B0604020202020204" pitchFamily="34" charset="0"/>
              <a:buChar char="•"/>
            </a:pPr>
            <a:r>
              <a:rPr lang="pl-PL" dirty="0"/>
              <a:t>rozpoznawanie elementów na zdjęciu (</a:t>
            </a:r>
            <a:r>
              <a:rPr lang="pl-PL" dirty="0" err="1"/>
              <a:t>object</a:t>
            </a:r>
            <a:r>
              <a:rPr lang="pl-PL" dirty="0"/>
              <a:t> </a:t>
            </a:r>
            <a:r>
              <a:rPr lang="pl-PL" dirty="0" err="1"/>
              <a:t>recognition</a:t>
            </a:r>
            <a:r>
              <a:rPr lang="pl-PL" dirty="0"/>
              <a:t>)</a:t>
            </a:r>
          </a:p>
          <a:p>
            <a:pPr>
              <a:buFont typeface="Arial" panose="020B0604020202020204" pitchFamily="34" charset="0"/>
              <a:buChar char="•"/>
            </a:pPr>
            <a:r>
              <a:rPr lang="pl-PL" dirty="0"/>
              <a:t>przewidywanie trendów finansowych lub ekonomicznych (np. cen mieszkań)</a:t>
            </a:r>
          </a:p>
          <a:p>
            <a:pPr>
              <a:buFont typeface="Arial" panose="020B0604020202020204" pitchFamily="34" charset="0"/>
              <a:buChar char="•"/>
            </a:pPr>
            <a:r>
              <a:rPr lang="pl-PL" dirty="0"/>
              <a:t>kierowanie pojazdami (samochody autonomiczne)</a:t>
            </a:r>
          </a:p>
          <a:p>
            <a:pPr>
              <a:buFont typeface="Arial" panose="020B0604020202020204" pitchFamily="34" charset="0"/>
              <a:buChar char="•"/>
            </a:pPr>
            <a:r>
              <a:rPr lang="pl-PL" dirty="0"/>
              <a:t>nawigacja w nieznanym terenie</a:t>
            </a:r>
          </a:p>
          <a:p>
            <a:pPr>
              <a:buFont typeface="Arial" panose="020B0604020202020204" pitchFamily="34" charset="0"/>
              <a:buChar char="•"/>
            </a:pPr>
            <a:r>
              <a:rPr lang="pl-PL" dirty="0"/>
              <a:t>systemy rekomendacji (np. </a:t>
            </a:r>
            <a:r>
              <a:rPr lang="pl-PL" dirty="0" err="1"/>
              <a:t>Spotify</a:t>
            </a:r>
            <a:r>
              <a:rPr lang="pl-PL" dirty="0"/>
              <a:t> lub </a:t>
            </a:r>
            <a:r>
              <a:rPr lang="pl-PL" dirty="0" err="1"/>
              <a:t>Filmweb</a:t>
            </a:r>
            <a:r>
              <a:rPr lang="pl-PL" dirty="0"/>
              <a:t>)</a:t>
            </a:r>
          </a:p>
          <a:p>
            <a:pPr>
              <a:buFont typeface="Arial" panose="020B0604020202020204" pitchFamily="34" charset="0"/>
              <a:buChar char="•"/>
            </a:pPr>
            <a:r>
              <a:rPr lang="pl-PL" dirty="0"/>
              <a:t>zabezpieczanie przed oszustwami w transakcjach </a:t>
            </a:r>
            <a:r>
              <a:rPr lang="pl-PL" dirty="0" err="1"/>
              <a:t>finasowych</a:t>
            </a:r>
            <a:r>
              <a:rPr lang="pl-PL" dirty="0"/>
              <a:t> (fraud </a:t>
            </a:r>
            <a:r>
              <a:rPr lang="pl-PL" dirty="0" err="1"/>
              <a:t>detecion</a:t>
            </a:r>
            <a:r>
              <a:rPr lang="pl-PL" dirty="0"/>
              <a:t>)</a:t>
            </a:r>
          </a:p>
          <a:p>
            <a:pPr>
              <a:buFont typeface="Arial" panose="020B0604020202020204" pitchFamily="34" charset="0"/>
              <a:buChar char="•"/>
            </a:pPr>
            <a:r>
              <a:rPr lang="pl-PL" dirty="0"/>
              <a:t>rozpoznawanie chorób na podstawie objawów</a:t>
            </a:r>
          </a:p>
          <a:p>
            <a:pPr>
              <a:buFont typeface="Arial" panose="020B0604020202020204" pitchFamily="34" charset="0"/>
              <a:buChar char="•"/>
            </a:pPr>
            <a:r>
              <a:rPr lang="pl-PL" dirty="0"/>
              <a:t>marketing (dopasowywanie reklam)</a:t>
            </a:r>
          </a:p>
          <a:p>
            <a:pPr>
              <a:buFont typeface="Arial" panose="020B0604020202020204" pitchFamily="34" charset="0"/>
              <a:buChar char="•"/>
            </a:pPr>
            <a:r>
              <a:rPr lang="pl-PL" dirty="0"/>
              <a:t>i wiele innych </a:t>
            </a:r>
          </a:p>
        </p:txBody>
      </p:sp>
    </p:spTree>
    <p:extLst>
      <p:ext uri="{BB962C8B-B14F-4D97-AF65-F5344CB8AC3E}">
        <p14:creationId xmlns:p14="http://schemas.microsoft.com/office/powerpoint/2010/main" val="3045020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F04C045-C6A2-A260-334E-EA73F385F9DD}"/>
              </a:ext>
            </a:extLst>
          </p:cNvPr>
          <p:cNvSpPr>
            <a:spLocks noGrp="1"/>
          </p:cNvSpPr>
          <p:nvPr>
            <p:ph type="title"/>
          </p:nvPr>
        </p:nvSpPr>
        <p:spPr>
          <a:xfrm>
            <a:off x="681039" y="2"/>
            <a:ext cx="10829924" cy="1124980"/>
          </a:xfrm>
        </p:spPr>
        <p:txBody>
          <a:bodyPr vert="horz" wrap="square" lIns="0" tIns="45720" rIns="0" bIns="45720" numCol="1" rtlCol="0" anchor="b" anchorCtr="0" compatLnSpc="1">
            <a:prstTxWarp prst="textNoShape">
              <a:avLst/>
            </a:prstTxWarp>
            <a:normAutofit/>
          </a:bodyPr>
          <a:lstStyle/>
          <a:p>
            <a:r>
              <a:rPr lang="pl-PL" dirty="0"/>
              <a:t>Sztuczna Inteligencja</a:t>
            </a:r>
          </a:p>
        </p:txBody>
      </p:sp>
      <p:sp>
        <p:nvSpPr>
          <p:cNvPr id="4" name="pole tekstowe 3">
            <a:extLst>
              <a:ext uri="{FF2B5EF4-FFF2-40B4-BE49-F238E27FC236}">
                <a16:creationId xmlns:a16="http://schemas.microsoft.com/office/drawing/2014/main" id="{CB6DDDDF-6EEE-AF83-622A-FD7E62667532}"/>
              </a:ext>
            </a:extLst>
          </p:cNvPr>
          <p:cNvSpPr txBox="1"/>
          <p:nvPr/>
        </p:nvSpPr>
        <p:spPr>
          <a:xfrm>
            <a:off x="617031" y="2079144"/>
            <a:ext cx="5299075" cy="4608512"/>
          </a:xfrm>
          <a:prstGeom prst="rect">
            <a:avLst/>
          </a:prstGeom>
        </p:spPr>
        <p:txBody>
          <a:bodyPr vert="horz" lIns="0" tIns="45720" rIns="0" bIns="45720" rtlCol="0">
            <a:normAutofit/>
          </a:bodyPr>
          <a:lstStyle/>
          <a:p>
            <a:pPr marL="228594" indent="-228594">
              <a:lnSpc>
                <a:spcPct val="120000"/>
              </a:lnSpc>
              <a:spcBef>
                <a:spcPts val="400"/>
              </a:spcBef>
              <a:spcAft>
                <a:spcPts val="400"/>
              </a:spcAft>
              <a:buSzPct val="90000"/>
              <a:buFont typeface="Wingdings" pitchFamily="2" charset="2"/>
              <a:buChar char="§"/>
            </a:pPr>
            <a:r>
              <a:rPr lang="pl-PL" sz="2200" dirty="0">
                <a:latin typeface="Roboto" panose="02000000000000000000" pitchFamily="2" charset="0"/>
                <a:ea typeface="Roboto" panose="02000000000000000000" pitchFamily="2" charset="0"/>
              </a:rPr>
              <a:t>Sztuczna inteligencja (AI, z ang. </a:t>
            </a:r>
            <a:r>
              <a:rPr lang="pl-PL" sz="2200" dirty="0" err="1">
                <a:latin typeface="Roboto" panose="02000000000000000000" pitchFamily="2" charset="0"/>
                <a:ea typeface="Roboto" panose="02000000000000000000" pitchFamily="2" charset="0"/>
              </a:rPr>
              <a:t>Artificial</a:t>
            </a:r>
            <a:r>
              <a:rPr lang="pl-PL" sz="2200" dirty="0">
                <a:latin typeface="Roboto" panose="02000000000000000000" pitchFamily="2" charset="0"/>
                <a:ea typeface="Roboto" panose="02000000000000000000" pitchFamily="2" charset="0"/>
              </a:rPr>
              <a:t> </a:t>
            </a:r>
            <a:r>
              <a:rPr lang="pl-PL" sz="2200" dirty="0" err="1">
                <a:latin typeface="Roboto" panose="02000000000000000000" pitchFamily="2" charset="0"/>
                <a:ea typeface="Roboto" panose="02000000000000000000" pitchFamily="2" charset="0"/>
              </a:rPr>
              <a:t>Intelligence</a:t>
            </a:r>
            <a:r>
              <a:rPr lang="pl-PL" sz="2200" dirty="0">
                <a:latin typeface="Roboto" panose="02000000000000000000" pitchFamily="2" charset="0"/>
                <a:ea typeface="Roboto" panose="02000000000000000000" pitchFamily="2" charset="0"/>
              </a:rPr>
              <a:t>) to dziedzina informatyki, która zajmuje się tworzeniem systemów i algorytmów umożliwiających maszynom, takim jak komputery, wykonywanie zadań wymagających inteligencji podobnej do ludzkiej. AI pozwala maszynom uczyć się na podstawie doświadczeń, rozpoznawać wzorce, podejmować decyzje oraz adaptować się do nowych sytuacji.</a:t>
            </a:r>
          </a:p>
        </p:txBody>
      </p:sp>
      <p:pic>
        <p:nvPicPr>
          <p:cNvPr id="6" name="Obraz 5" descr="Obraz zawierający Majorelle blue, ciemność, światło, sztuka&#10;&#10;Opis wygenerowany automatycznie">
            <a:extLst>
              <a:ext uri="{FF2B5EF4-FFF2-40B4-BE49-F238E27FC236}">
                <a16:creationId xmlns:a16="http://schemas.microsoft.com/office/drawing/2014/main" id="{A79DD041-E276-E558-4104-82933D6AFA04}"/>
              </a:ext>
            </a:extLst>
          </p:cNvPr>
          <p:cNvPicPr>
            <a:picLocks noChangeAspect="1"/>
          </p:cNvPicPr>
          <p:nvPr/>
        </p:nvPicPr>
        <p:blipFill>
          <a:blip r:embed="rId2">
            <a:extLst>
              <a:ext uri="{837473B0-CC2E-450A-ABE3-18F120FF3D39}">
                <a1611:picAttrSrcUrl xmlns:a1611="http://schemas.microsoft.com/office/drawing/2016/11/main" r:id="rId3"/>
              </a:ext>
            </a:extLst>
          </a:blip>
          <a:srcRect l="14618" r="13516"/>
          <a:stretch/>
        </p:blipFill>
        <p:spPr>
          <a:xfrm>
            <a:off x="6275894" y="1969416"/>
            <a:ext cx="5299075" cy="4608512"/>
          </a:xfrm>
          <a:prstGeom prst="rect">
            <a:avLst/>
          </a:prstGeom>
          <a:noFill/>
        </p:spPr>
      </p:pic>
    </p:spTree>
    <p:extLst>
      <p:ext uri="{BB962C8B-B14F-4D97-AF65-F5344CB8AC3E}">
        <p14:creationId xmlns:p14="http://schemas.microsoft.com/office/powerpoint/2010/main" val="3457051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91D9CC8-310C-36F1-CF75-8A2BF6C5F009}"/>
              </a:ext>
            </a:extLst>
          </p:cNvPr>
          <p:cNvSpPr>
            <a:spLocks noGrp="1"/>
          </p:cNvSpPr>
          <p:nvPr>
            <p:ph type="title"/>
          </p:nvPr>
        </p:nvSpPr>
        <p:spPr/>
        <p:txBody>
          <a:bodyPr/>
          <a:lstStyle/>
          <a:p>
            <a:r>
              <a:rPr lang="pl-PL" dirty="0"/>
              <a:t>ANI i AGI</a:t>
            </a:r>
          </a:p>
        </p:txBody>
      </p:sp>
      <p:sp>
        <p:nvSpPr>
          <p:cNvPr id="5" name="pole tekstowe 4">
            <a:extLst>
              <a:ext uri="{FF2B5EF4-FFF2-40B4-BE49-F238E27FC236}">
                <a16:creationId xmlns:a16="http://schemas.microsoft.com/office/drawing/2014/main" id="{BE6E5BAF-3C69-D9FB-85C8-D7C0DCABA201}"/>
              </a:ext>
            </a:extLst>
          </p:cNvPr>
          <p:cNvSpPr txBox="1"/>
          <p:nvPr/>
        </p:nvSpPr>
        <p:spPr>
          <a:xfrm>
            <a:off x="730832" y="2460952"/>
            <a:ext cx="10873208" cy="3416320"/>
          </a:xfrm>
          <a:prstGeom prst="rect">
            <a:avLst/>
          </a:prstGeom>
          <a:noFill/>
        </p:spPr>
        <p:txBody>
          <a:bodyPr wrap="square">
            <a:spAutoFit/>
          </a:bodyPr>
          <a:lstStyle/>
          <a:p>
            <a:r>
              <a:rPr lang="pl-PL" dirty="0">
                <a:solidFill>
                  <a:schemeClr val="tx1">
                    <a:lumMod val="95000"/>
                    <a:lumOff val="5000"/>
                  </a:schemeClr>
                </a:solidFill>
              </a:rPr>
              <a:t>Wąska sztuczna inteligencja (ANI - </a:t>
            </a:r>
            <a:r>
              <a:rPr lang="pl-PL" dirty="0" err="1">
                <a:solidFill>
                  <a:schemeClr val="tx1">
                    <a:lumMod val="95000"/>
                    <a:lumOff val="5000"/>
                  </a:schemeClr>
                </a:solidFill>
              </a:rPr>
              <a:t>Artificial</a:t>
            </a:r>
            <a:r>
              <a:rPr lang="pl-PL" dirty="0">
                <a:solidFill>
                  <a:schemeClr val="tx1">
                    <a:lumMod val="95000"/>
                    <a:lumOff val="5000"/>
                  </a:schemeClr>
                </a:solidFill>
              </a:rPr>
              <a:t> </a:t>
            </a:r>
            <a:r>
              <a:rPr lang="pl-PL" dirty="0" err="1">
                <a:solidFill>
                  <a:schemeClr val="tx1">
                    <a:lumMod val="95000"/>
                    <a:lumOff val="5000"/>
                  </a:schemeClr>
                </a:solidFill>
              </a:rPr>
              <a:t>Narrow</a:t>
            </a:r>
            <a:r>
              <a:rPr lang="pl-PL" dirty="0">
                <a:solidFill>
                  <a:schemeClr val="tx1">
                    <a:lumMod val="95000"/>
                    <a:lumOff val="5000"/>
                  </a:schemeClr>
                </a:solidFill>
              </a:rPr>
              <a:t> </a:t>
            </a:r>
            <a:r>
              <a:rPr lang="pl-PL" dirty="0" err="1">
                <a:solidFill>
                  <a:schemeClr val="tx1">
                    <a:lumMod val="95000"/>
                    <a:lumOff val="5000"/>
                  </a:schemeClr>
                </a:solidFill>
              </a:rPr>
              <a:t>Intelligence</a:t>
            </a:r>
            <a:r>
              <a:rPr lang="pl-PL" dirty="0">
                <a:solidFill>
                  <a:schemeClr val="tx1">
                    <a:lumMod val="95000"/>
                    <a:lumOff val="5000"/>
                  </a:schemeClr>
                </a:solidFill>
              </a:rPr>
              <a:t>): ANI to systemy AI zaprojektowane do wykonywania jednego lub kilku konkretnych zadań. Są skuteczne w rozwiązywaniu wybranych problemów, jak na przykład rozpoznawanie mowy, analiza obrazów, czy granie w szachy, ale nie potrafią wykraczać poza swoje zdefiniowane umiejętności. Przykłady ANI to asystenci głosowi, programy rekomendujące w serwisach </a:t>
            </a:r>
            <a:r>
              <a:rPr lang="pl-PL" dirty="0" err="1">
                <a:solidFill>
                  <a:schemeClr val="tx1">
                    <a:lumMod val="95000"/>
                    <a:lumOff val="5000"/>
                  </a:schemeClr>
                </a:solidFill>
              </a:rPr>
              <a:t>streamingowych</a:t>
            </a:r>
            <a:r>
              <a:rPr lang="pl-PL" dirty="0">
                <a:solidFill>
                  <a:schemeClr val="tx1">
                    <a:lumMod val="95000"/>
                    <a:lumOff val="5000"/>
                  </a:schemeClr>
                </a:solidFill>
              </a:rPr>
              <a:t> oraz autonomiczne pojazdy, które działają w określonych warunkach.</a:t>
            </a:r>
          </a:p>
          <a:p>
            <a:endParaRPr lang="pl-PL" dirty="0">
              <a:solidFill>
                <a:schemeClr val="tx1">
                  <a:lumMod val="95000"/>
                  <a:lumOff val="5000"/>
                </a:schemeClr>
              </a:solidFill>
            </a:endParaRPr>
          </a:p>
          <a:p>
            <a:r>
              <a:rPr lang="pl-PL" dirty="0">
                <a:solidFill>
                  <a:schemeClr val="tx1">
                    <a:lumMod val="95000"/>
                    <a:lumOff val="5000"/>
                  </a:schemeClr>
                </a:solidFill>
              </a:rPr>
              <a:t>Ogólna sztuczna inteligencja (AGI - </a:t>
            </a:r>
            <a:r>
              <a:rPr lang="pl-PL" dirty="0" err="1">
                <a:solidFill>
                  <a:schemeClr val="tx1">
                    <a:lumMod val="95000"/>
                    <a:lumOff val="5000"/>
                  </a:schemeClr>
                </a:solidFill>
              </a:rPr>
              <a:t>Artificial</a:t>
            </a:r>
            <a:r>
              <a:rPr lang="pl-PL" dirty="0">
                <a:solidFill>
                  <a:schemeClr val="tx1">
                    <a:lumMod val="95000"/>
                    <a:lumOff val="5000"/>
                  </a:schemeClr>
                </a:solidFill>
              </a:rPr>
              <a:t> General </a:t>
            </a:r>
            <a:r>
              <a:rPr lang="pl-PL" dirty="0" err="1">
                <a:solidFill>
                  <a:schemeClr val="tx1">
                    <a:lumMod val="95000"/>
                    <a:lumOff val="5000"/>
                  </a:schemeClr>
                </a:solidFill>
              </a:rPr>
              <a:t>Intelligence</a:t>
            </a:r>
            <a:r>
              <a:rPr lang="pl-PL" dirty="0">
                <a:solidFill>
                  <a:schemeClr val="tx1">
                    <a:lumMod val="95000"/>
                    <a:lumOff val="5000"/>
                  </a:schemeClr>
                </a:solidFill>
              </a:rPr>
              <a:t>): AGI to hipotetyczna forma AI, która dorównuje ludzkim zdolnościom intelektualnym. Systemy AGI mogłyby rozumować, uczyć się i rozwiązywać problemy w wielu dziedzinach, a nawet myśleć kreatywnie i podejmować decyzje w nieznanych wcześniej sytuacjach. Takie AI nie istnieje jeszcze, ale jest tematem intensywnych badań i spekulacji dotyczących przyszłości technologii.</a:t>
            </a:r>
          </a:p>
        </p:txBody>
      </p:sp>
      <p:sp>
        <p:nvSpPr>
          <p:cNvPr id="3" name="pole tekstowe 2">
            <a:extLst>
              <a:ext uri="{FF2B5EF4-FFF2-40B4-BE49-F238E27FC236}">
                <a16:creationId xmlns:a16="http://schemas.microsoft.com/office/drawing/2014/main" id="{E45D4132-F3C9-461C-5EBD-26F2CFF11768}"/>
              </a:ext>
            </a:extLst>
          </p:cNvPr>
          <p:cNvSpPr txBox="1"/>
          <p:nvPr/>
        </p:nvSpPr>
        <p:spPr>
          <a:xfrm>
            <a:off x="929712" y="6069296"/>
            <a:ext cx="5616624" cy="360040"/>
          </a:xfrm>
          <a:prstGeom prst="rect">
            <a:avLst/>
          </a:prstGeom>
        </p:spPr>
        <p:txBody>
          <a:bodyPr vert="horz" wrap="square" lIns="0" tIns="45720" rIns="0" bIns="45720" rtlCol="0">
            <a:normAutofit lnSpcReduction="10000"/>
          </a:bodyPr>
          <a:lstStyle/>
          <a:p>
            <a:pPr marL="0" indent="0" algn="l">
              <a:buNone/>
            </a:pPr>
            <a:r>
              <a:rPr lang="pl-PL" dirty="0">
                <a:solidFill>
                  <a:schemeClr val="tx1">
                    <a:lumMod val="95000"/>
                    <a:lumOff val="5000"/>
                  </a:schemeClr>
                </a:solidFill>
              </a:rPr>
              <a:t>SAN  Super </a:t>
            </a:r>
            <a:r>
              <a:rPr lang="pl-PL" dirty="0" err="1">
                <a:solidFill>
                  <a:schemeClr val="tx1">
                    <a:lumMod val="95000"/>
                    <a:lumOff val="5000"/>
                  </a:schemeClr>
                </a:solidFill>
              </a:rPr>
              <a:t>Artificial</a:t>
            </a:r>
            <a:r>
              <a:rPr lang="pl-PL" dirty="0">
                <a:solidFill>
                  <a:schemeClr val="tx1">
                    <a:lumMod val="95000"/>
                    <a:lumOff val="5000"/>
                  </a:schemeClr>
                </a:solidFill>
              </a:rPr>
              <a:t> </a:t>
            </a:r>
            <a:r>
              <a:rPr lang="pl-PL" dirty="0" err="1">
                <a:solidFill>
                  <a:schemeClr val="tx1">
                    <a:lumMod val="95000"/>
                    <a:lumOff val="5000"/>
                  </a:schemeClr>
                </a:solidFill>
              </a:rPr>
              <a:t>Intelligence</a:t>
            </a:r>
            <a:endParaRPr lang="pl-PL" dirty="0">
              <a:solidFill>
                <a:schemeClr val="tx1">
                  <a:lumMod val="95000"/>
                  <a:lumOff val="5000"/>
                </a:schemeClr>
              </a:solidFill>
            </a:endParaRPr>
          </a:p>
        </p:txBody>
      </p:sp>
    </p:spTree>
    <p:extLst>
      <p:ext uri="{BB962C8B-B14F-4D97-AF65-F5344CB8AC3E}">
        <p14:creationId xmlns:p14="http://schemas.microsoft.com/office/powerpoint/2010/main" val="4258634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E6A10A3-2268-93ED-89B6-E58FF2266BFA}"/>
              </a:ext>
            </a:extLst>
          </p:cNvPr>
          <p:cNvSpPr>
            <a:spLocks noGrp="1"/>
          </p:cNvSpPr>
          <p:nvPr>
            <p:ph type="title"/>
          </p:nvPr>
        </p:nvSpPr>
        <p:spPr/>
        <p:txBody>
          <a:bodyPr/>
          <a:lstStyle/>
          <a:p>
            <a:r>
              <a:rPr lang="pl-PL" dirty="0"/>
              <a:t>Inteligencja</a:t>
            </a:r>
          </a:p>
        </p:txBody>
      </p:sp>
      <p:sp>
        <p:nvSpPr>
          <p:cNvPr id="4" name="pole tekstowe 3">
            <a:extLst>
              <a:ext uri="{FF2B5EF4-FFF2-40B4-BE49-F238E27FC236}">
                <a16:creationId xmlns:a16="http://schemas.microsoft.com/office/drawing/2014/main" id="{A006337F-C133-8204-2827-14E519685B01}"/>
              </a:ext>
            </a:extLst>
          </p:cNvPr>
          <p:cNvSpPr txBox="1"/>
          <p:nvPr/>
        </p:nvSpPr>
        <p:spPr>
          <a:xfrm>
            <a:off x="621104" y="2855887"/>
            <a:ext cx="6913552" cy="2554545"/>
          </a:xfrm>
          <a:prstGeom prst="rect">
            <a:avLst/>
          </a:prstGeom>
          <a:noFill/>
        </p:spPr>
        <p:txBody>
          <a:bodyPr wrap="square">
            <a:spAutoFit/>
          </a:bodyPr>
          <a:lstStyle/>
          <a:p>
            <a:r>
              <a:rPr lang="pl-PL" sz="2000" b="1" dirty="0"/>
              <a:t>Inteligencja</a:t>
            </a:r>
            <a:r>
              <a:rPr lang="pl-PL" sz="2000" dirty="0"/>
              <a:t> (od łac. </a:t>
            </a:r>
            <a:r>
              <a:rPr lang="pl-PL" sz="2000" i="1" dirty="0" err="1"/>
              <a:t>intelligentia</a:t>
            </a:r>
            <a:r>
              <a:rPr lang="pl-PL" sz="2000" dirty="0"/>
              <a:t> – zdolność pojmowania, rozum) – zdolność do postrzegania, analizy i adaptacji do zmian otoczenia. Zdolność rozumienia, uczenia się oraz wykorzystywania posiadanej wiedzy i umiejętności w różnych sytuacjach. Cecha umysłu warunkująca sprawność czynności poznawczych, takich jak myślenie, reagowanie, rozwiązywanie problemów. </a:t>
            </a:r>
          </a:p>
        </p:txBody>
      </p:sp>
      <p:pic>
        <p:nvPicPr>
          <p:cNvPr id="6" name="Obraz 5" descr="Obraz zawierający kreskówka&#10;&#10;Opis wygenerowany automatycznie">
            <a:extLst>
              <a:ext uri="{FF2B5EF4-FFF2-40B4-BE49-F238E27FC236}">
                <a16:creationId xmlns:a16="http://schemas.microsoft.com/office/drawing/2014/main" id="{BB937267-A5BA-AD19-5865-F58A2FB716E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620688" y="2784169"/>
            <a:ext cx="4023360" cy="2938272"/>
          </a:xfrm>
          <a:prstGeom prst="rect">
            <a:avLst/>
          </a:prstGeom>
        </p:spPr>
      </p:pic>
    </p:spTree>
    <p:extLst>
      <p:ext uri="{BB962C8B-B14F-4D97-AF65-F5344CB8AC3E}">
        <p14:creationId xmlns:p14="http://schemas.microsoft.com/office/powerpoint/2010/main" val="289092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195E111-CD73-E1D4-7578-CF9D24A834AE}"/>
              </a:ext>
            </a:extLst>
          </p:cNvPr>
          <p:cNvSpPr>
            <a:spLocks noGrp="1"/>
          </p:cNvSpPr>
          <p:nvPr>
            <p:ph type="title"/>
          </p:nvPr>
        </p:nvSpPr>
        <p:spPr/>
        <p:txBody>
          <a:bodyPr/>
          <a:lstStyle/>
          <a:p>
            <a:r>
              <a:rPr lang="pl-PL" dirty="0"/>
              <a:t>Inteligencja wieloraka</a:t>
            </a:r>
          </a:p>
        </p:txBody>
      </p:sp>
      <p:sp>
        <p:nvSpPr>
          <p:cNvPr id="3" name="pole tekstowe 2">
            <a:extLst>
              <a:ext uri="{FF2B5EF4-FFF2-40B4-BE49-F238E27FC236}">
                <a16:creationId xmlns:a16="http://schemas.microsoft.com/office/drawing/2014/main" id="{80084179-ACEF-CEE2-E70A-14AEC3020671}"/>
              </a:ext>
            </a:extLst>
          </p:cNvPr>
          <p:cNvSpPr txBox="1"/>
          <p:nvPr/>
        </p:nvSpPr>
        <p:spPr>
          <a:xfrm>
            <a:off x="1396048" y="2345702"/>
            <a:ext cx="4320480" cy="648072"/>
          </a:xfrm>
          <a:prstGeom prst="rect">
            <a:avLst/>
          </a:prstGeom>
        </p:spPr>
        <p:txBody>
          <a:bodyPr vert="horz" wrap="square" lIns="0" tIns="45720" rIns="0" bIns="45720" rtlCol="0">
            <a:normAutofit/>
          </a:bodyPr>
          <a:lstStyle/>
          <a:p>
            <a:pPr marL="0" indent="0" algn="l">
              <a:buNone/>
            </a:pPr>
            <a:r>
              <a:rPr lang="pl-PL" sz="2800" dirty="0"/>
              <a:t>Howard Gardner</a:t>
            </a:r>
          </a:p>
        </p:txBody>
      </p:sp>
      <p:pic>
        <p:nvPicPr>
          <p:cNvPr id="5" name="Obraz 4" descr="Obraz zawierający tekst, Ludzka twarz, człowiek, ubrania&#10;&#10;Opis wygenerowany automatycznie">
            <a:extLst>
              <a:ext uri="{FF2B5EF4-FFF2-40B4-BE49-F238E27FC236}">
                <a16:creationId xmlns:a16="http://schemas.microsoft.com/office/drawing/2014/main" id="{5D3757E6-7FF4-6F3B-81C2-22D5F082200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487488" y="3165953"/>
            <a:ext cx="7620000" cy="2819400"/>
          </a:xfrm>
          <a:prstGeom prst="rect">
            <a:avLst/>
          </a:prstGeom>
        </p:spPr>
      </p:pic>
      <p:sp>
        <p:nvSpPr>
          <p:cNvPr id="7" name="pole tekstowe 6">
            <a:extLst>
              <a:ext uri="{FF2B5EF4-FFF2-40B4-BE49-F238E27FC236}">
                <a16:creationId xmlns:a16="http://schemas.microsoft.com/office/drawing/2014/main" id="{43EA5CB3-E6D7-6C51-9BD5-AC992F7D2E27}"/>
              </a:ext>
            </a:extLst>
          </p:cNvPr>
          <p:cNvSpPr txBox="1"/>
          <p:nvPr/>
        </p:nvSpPr>
        <p:spPr>
          <a:xfrm>
            <a:off x="6013704" y="2345702"/>
            <a:ext cx="4320480" cy="648072"/>
          </a:xfrm>
          <a:prstGeom prst="rect">
            <a:avLst/>
          </a:prstGeom>
        </p:spPr>
        <p:txBody>
          <a:bodyPr vert="horz" wrap="square" lIns="0" tIns="45720" rIns="0" bIns="45720" rtlCol="0">
            <a:normAutofit/>
          </a:bodyPr>
          <a:lstStyle/>
          <a:p>
            <a:pPr marL="0" indent="0" algn="l">
              <a:buNone/>
            </a:pPr>
            <a:r>
              <a:rPr lang="pl-PL" sz="2800" dirty="0"/>
              <a:t>1983</a:t>
            </a:r>
          </a:p>
        </p:txBody>
      </p:sp>
      <p:sp>
        <p:nvSpPr>
          <p:cNvPr id="8" name="pole tekstowe 7">
            <a:extLst>
              <a:ext uri="{FF2B5EF4-FFF2-40B4-BE49-F238E27FC236}">
                <a16:creationId xmlns:a16="http://schemas.microsoft.com/office/drawing/2014/main" id="{7F5F1D38-A705-F7F8-7436-A9E15AE7B94D}"/>
              </a:ext>
            </a:extLst>
          </p:cNvPr>
          <p:cNvSpPr txBox="1"/>
          <p:nvPr/>
        </p:nvSpPr>
        <p:spPr>
          <a:xfrm>
            <a:off x="1487488" y="6181312"/>
            <a:ext cx="5688632" cy="576064"/>
          </a:xfrm>
          <a:prstGeom prst="rect">
            <a:avLst/>
          </a:prstGeom>
        </p:spPr>
        <p:txBody>
          <a:bodyPr vert="horz" wrap="square" lIns="0" tIns="45720" rIns="0" bIns="45720" rtlCol="0">
            <a:normAutofit/>
          </a:bodyPr>
          <a:lstStyle/>
          <a:p>
            <a:pPr marL="0" indent="0" algn="l">
              <a:buNone/>
            </a:pPr>
            <a:r>
              <a:rPr lang="pl-PL" dirty="0"/>
              <a:t>Teoria Inteligencji Wielorakiej</a:t>
            </a:r>
          </a:p>
        </p:txBody>
      </p:sp>
    </p:spTree>
    <p:extLst>
      <p:ext uri="{BB962C8B-B14F-4D97-AF65-F5344CB8AC3E}">
        <p14:creationId xmlns:p14="http://schemas.microsoft.com/office/powerpoint/2010/main" val="394119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42F4BDE-A7DF-36DA-6BA2-39CE1CC20E76}"/>
              </a:ext>
            </a:extLst>
          </p:cNvPr>
          <p:cNvSpPr>
            <a:spLocks noGrp="1"/>
          </p:cNvSpPr>
          <p:nvPr>
            <p:ph type="title"/>
          </p:nvPr>
        </p:nvSpPr>
        <p:spPr/>
        <p:txBody>
          <a:bodyPr/>
          <a:lstStyle/>
          <a:p>
            <a:r>
              <a:rPr lang="pl-PL" dirty="0"/>
              <a:t>Inteligencja wieloraka</a:t>
            </a:r>
          </a:p>
        </p:txBody>
      </p:sp>
      <p:sp>
        <p:nvSpPr>
          <p:cNvPr id="3" name="pole tekstowe 2">
            <a:extLst>
              <a:ext uri="{FF2B5EF4-FFF2-40B4-BE49-F238E27FC236}">
                <a16:creationId xmlns:a16="http://schemas.microsoft.com/office/drawing/2014/main" id="{797086C5-B7BD-6E79-8255-9424F30FDAF8}"/>
              </a:ext>
            </a:extLst>
          </p:cNvPr>
          <p:cNvSpPr txBox="1"/>
          <p:nvPr/>
        </p:nvSpPr>
        <p:spPr>
          <a:xfrm>
            <a:off x="1127448" y="1916832"/>
            <a:ext cx="8352928" cy="4320480"/>
          </a:xfrm>
          <a:prstGeom prst="rect">
            <a:avLst/>
          </a:prstGeom>
        </p:spPr>
        <p:txBody>
          <a:bodyPr vert="horz" wrap="square" lIns="0" tIns="45720" rIns="0" bIns="45720" rtlCol="0">
            <a:normAutofit/>
          </a:bodyPr>
          <a:lstStyle/>
          <a:p>
            <a:pPr marL="0" indent="0" algn="l">
              <a:buNone/>
            </a:pPr>
            <a:endParaRPr lang="pl-PL" dirty="0" err="1"/>
          </a:p>
        </p:txBody>
      </p:sp>
      <p:sp>
        <p:nvSpPr>
          <p:cNvPr id="5" name="pole tekstowe 4">
            <a:extLst>
              <a:ext uri="{FF2B5EF4-FFF2-40B4-BE49-F238E27FC236}">
                <a16:creationId xmlns:a16="http://schemas.microsoft.com/office/drawing/2014/main" id="{9F158280-01A7-AE71-4F93-D41BDD42402F}"/>
              </a:ext>
            </a:extLst>
          </p:cNvPr>
          <p:cNvSpPr txBox="1"/>
          <p:nvPr/>
        </p:nvSpPr>
        <p:spPr>
          <a:xfrm>
            <a:off x="1343472" y="3052788"/>
            <a:ext cx="6098874" cy="2831544"/>
          </a:xfrm>
          <a:prstGeom prst="rect">
            <a:avLst/>
          </a:prstGeom>
          <a:noFill/>
        </p:spPr>
        <p:txBody>
          <a:bodyPr wrap="square">
            <a:spAutoFit/>
          </a:bodyPr>
          <a:lstStyle/>
          <a:p>
            <a:pPr marL="285750" indent="-285750">
              <a:buFont typeface="Arial" panose="020B0604020202020204" pitchFamily="34" charset="0"/>
              <a:buChar char="•"/>
            </a:pPr>
            <a:r>
              <a:rPr lang="pl-PL" sz="2000" dirty="0"/>
              <a:t>Inteligencja językowa</a:t>
            </a:r>
          </a:p>
          <a:p>
            <a:pPr marL="285750" indent="-285750">
              <a:buFont typeface="Arial" panose="020B0604020202020204" pitchFamily="34" charset="0"/>
              <a:buChar char="•"/>
            </a:pPr>
            <a:r>
              <a:rPr lang="pl-PL" sz="2000" dirty="0"/>
              <a:t>Inteligencja logiczna lub matematyczna</a:t>
            </a:r>
          </a:p>
          <a:p>
            <a:pPr marL="285750" indent="-285750">
              <a:buFont typeface="Arial" panose="020B0604020202020204" pitchFamily="34" charset="0"/>
              <a:buChar char="•"/>
            </a:pPr>
            <a:r>
              <a:rPr lang="pl-PL" sz="2000" dirty="0"/>
              <a:t>Inteligencja wizualno-przestrzenna</a:t>
            </a:r>
          </a:p>
          <a:p>
            <a:pPr marL="285750" indent="-285750">
              <a:buFont typeface="Arial" panose="020B0604020202020204" pitchFamily="34" charset="0"/>
              <a:buChar char="•"/>
            </a:pPr>
            <a:r>
              <a:rPr lang="pl-PL" sz="2000" dirty="0"/>
              <a:t>Inteligencja muzyczna</a:t>
            </a:r>
          </a:p>
          <a:p>
            <a:pPr marL="285750" indent="-285750">
              <a:buFont typeface="Arial" panose="020B0604020202020204" pitchFamily="34" charset="0"/>
              <a:buChar char="•"/>
            </a:pPr>
            <a:r>
              <a:rPr lang="pl-PL" sz="2000" dirty="0"/>
              <a:t>Inteligencja interpersonalna (społeczna)</a:t>
            </a:r>
          </a:p>
          <a:p>
            <a:pPr marL="285750" indent="-285750">
              <a:buFont typeface="Arial" panose="020B0604020202020204" pitchFamily="34" charset="0"/>
              <a:buChar char="•"/>
            </a:pPr>
            <a:r>
              <a:rPr lang="pl-PL" sz="2000" dirty="0"/>
              <a:t>Inteligencja interpersonalna (refleksyjna)</a:t>
            </a:r>
          </a:p>
          <a:p>
            <a:pPr marL="285750" indent="-285750">
              <a:buFont typeface="Arial" panose="020B0604020202020204" pitchFamily="34" charset="0"/>
              <a:buChar char="•"/>
            </a:pPr>
            <a:r>
              <a:rPr lang="pl-PL" sz="2000" dirty="0"/>
              <a:t>Inteligencja ruchowa</a:t>
            </a:r>
          </a:p>
          <a:p>
            <a:pPr marL="285750" indent="-285750">
              <a:buFont typeface="Arial" panose="020B0604020202020204" pitchFamily="34" charset="0"/>
              <a:buChar char="•"/>
            </a:pPr>
            <a:r>
              <a:rPr lang="pl-PL" sz="2000" dirty="0"/>
              <a:t>Inteligencja przyrodnicza</a:t>
            </a:r>
          </a:p>
          <a:p>
            <a:pPr marL="285750" indent="-285750">
              <a:buFont typeface="Arial" panose="020B0604020202020204" pitchFamily="34" charset="0"/>
              <a:buChar char="•"/>
            </a:pPr>
            <a:endParaRPr lang="pl-PL" sz="1600" dirty="0"/>
          </a:p>
        </p:txBody>
      </p:sp>
    </p:spTree>
    <p:extLst>
      <p:ext uri="{BB962C8B-B14F-4D97-AF65-F5344CB8AC3E}">
        <p14:creationId xmlns:p14="http://schemas.microsoft.com/office/powerpoint/2010/main" val="1551578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10814AB-6637-2C4D-E290-4C5444886135}"/>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EF80A313-FD09-9E74-0C48-D6448571BD3A}"/>
              </a:ext>
            </a:extLst>
          </p:cNvPr>
          <p:cNvSpPr txBox="1"/>
          <p:nvPr/>
        </p:nvSpPr>
        <p:spPr>
          <a:xfrm>
            <a:off x="1262320" y="2520336"/>
            <a:ext cx="7872535" cy="3693319"/>
          </a:xfrm>
          <a:prstGeom prst="rect">
            <a:avLst/>
          </a:prstGeom>
          <a:noFill/>
        </p:spPr>
        <p:txBody>
          <a:bodyPr wrap="square">
            <a:spAutoFit/>
          </a:bodyPr>
          <a:lstStyle/>
          <a:p>
            <a:r>
              <a:rPr lang="pl-PL" b="1" dirty="0"/>
              <a:t>Uczenie maszynowe (Machine Learning):</a:t>
            </a:r>
          </a:p>
          <a:p>
            <a:r>
              <a:rPr lang="pl-PL" dirty="0"/>
              <a:t>Jest to jeden z podstawowych elementów AI, w którym maszyny uczą się na podstawie danych. Zamiast programować każdą czynność, systemy AI mogą analizować dane i na tej podstawie samodzielnie tworzyć reguły działania. Przykłady obejmują rozpoznawanie obrazów, analizę tekstu czy prognozowanie trendów.</a:t>
            </a:r>
          </a:p>
          <a:p>
            <a:endParaRPr lang="pl-PL" dirty="0"/>
          </a:p>
          <a:p>
            <a:r>
              <a:rPr lang="pl-PL" b="1" dirty="0"/>
              <a:t>Uczenie głębokie (</a:t>
            </a:r>
            <a:r>
              <a:rPr lang="pl-PL" b="1" dirty="0" err="1"/>
              <a:t>Deep</a:t>
            </a:r>
            <a:r>
              <a:rPr lang="pl-PL" b="1" dirty="0"/>
              <a:t> Learning):</a:t>
            </a:r>
          </a:p>
          <a:p>
            <a:r>
              <a:rPr lang="pl-PL" dirty="0"/>
              <a:t>Jest to podzbiór uczenia maszynowego, który wykorzystuje sieci neuronowe wzorowane na ludzkim mózgu. Głębokie sieci neuronowe składają się z wielu warstw przetwarzających dane, co pozwala na tworzenie bardzo złożonych modeli, zdolnych do rozpoznawania obrazów, przetwarzania mowy czy generowania tekstu.</a:t>
            </a:r>
          </a:p>
        </p:txBody>
      </p:sp>
    </p:spTree>
    <p:extLst>
      <p:ext uri="{BB962C8B-B14F-4D97-AF65-F5344CB8AC3E}">
        <p14:creationId xmlns:p14="http://schemas.microsoft.com/office/powerpoint/2010/main" val="2618574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FB82B7-B0AF-1551-7A79-60A8BCBA6ABA}"/>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8CBD11CD-59CA-677A-45FE-B41DA8DDFD36}"/>
              </a:ext>
            </a:extLst>
          </p:cNvPr>
          <p:cNvSpPr txBox="1"/>
          <p:nvPr/>
        </p:nvSpPr>
        <p:spPr>
          <a:xfrm>
            <a:off x="1297752" y="2563427"/>
            <a:ext cx="7724206" cy="3139321"/>
          </a:xfrm>
          <a:prstGeom prst="rect">
            <a:avLst/>
          </a:prstGeom>
          <a:noFill/>
        </p:spPr>
        <p:txBody>
          <a:bodyPr wrap="square">
            <a:spAutoFit/>
          </a:bodyPr>
          <a:lstStyle/>
          <a:p>
            <a:r>
              <a:rPr lang="pl-PL" b="1" dirty="0"/>
              <a:t>Przetwarzanie języka naturalnego (Natural Language Processing, NLP):</a:t>
            </a:r>
          </a:p>
          <a:p>
            <a:r>
              <a:rPr lang="pl-PL" dirty="0"/>
              <a:t>To część AI zajmująca się zrozumieniem i generowaniem języka ludzkiego. NLP umożliwia komputerom analizę, interpretację i odpowiedź na tekst lub mowę. Przykłady obejmują tłumaczenie języków, analizę sentymentu, asystentów głosowych (jak </a:t>
            </a:r>
            <a:r>
              <a:rPr lang="pl-PL" dirty="0" err="1"/>
              <a:t>Siri</a:t>
            </a:r>
            <a:r>
              <a:rPr lang="pl-PL" dirty="0"/>
              <a:t>, </a:t>
            </a:r>
            <a:r>
              <a:rPr lang="pl-PL" dirty="0" err="1"/>
              <a:t>Alexa</a:t>
            </a:r>
            <a:r>
              <a:rPr lang="pl-PL" dirty="0"/>
              <a:t>) oraz </a:t>
            </a:r>
            <a:r>
              <a:rPr lang="pl-PL" dirty="0" err="1"/>
              <a:t>chatboty</a:t>
            </a:r>
            <a:r>
              <a:rPr lang="pl-PL" dirty="0"/>
              <a:t>.</a:t>
            </a:r>
          </a:p>
          <a:p>
            <a:endParaRPr lang="pl-PL" dirty="0"/>
          </a:p>
          <a:p>
            <a:r>
              <a:rPr lang="pl-PL" b="1" dirty="0"/>
              <a:t>Wizja komputerowa (</a:t>
            </a:r>
            <a:r>
              <a:rPr lang="pl-PL" b="1" dirty="0" err="1"/>
              <a:t>Computer</a:t>
            </a:r>
            <a:r>
              <a:rPr lang="pl-PL" b="1" dirty="0"/>
              <a:t> </a:t>
            </a:r>
            <a:r>
              <a:rPr lang="pl-PL" b="1" dirty="0" err="1"/>
              <a:t>Vision</a:t>
            </a:r>
            <a:r>
              <a:rPr lang="pl-PL" b="1" dirty="0"/>
              <a:t>):</a:t>
            </a:r>
          </a:p>
          <a:p>
            <a:r>
              <a:rPr lang="pl-PL" dirty="0"/>
              <a:t>AI umożliwia komputerom rozpoznawanie i interpretowanie obrazów oraz wideo. Wizja komputerowa jest wykorzystywana w systemach rozpoznawania twarzy, autonomicznych pojazdach, a także w medycynie do analizy obrazów diagnostycznych.</a:t>
            </a:r>
          </a:p>
        </p:txBody>
      </p:sp>
    </p:spTree>
    <p:extLst>
      <p:ext uri="{BB962C8B-B14F-4D97-AF65-F5344CB8AC3E}">
        <p14:creationId xmlns:p14="http://schemas.microsoft.com/office/powerpoint/2010/main" val="3713725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19409AD-06B9-45AE-BDCD-D56B666B42E8}"/>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42B75A51-D422-CFE3-0467-EBE91925D2C0}"/>
              </a:ext>
            </a:extLst>
          </p:cNvPr>
          <p:cNvSpPr txBox="1"/>
          <p:nvPr/>
        </p:nvSpPr>
        <p:spPr>
          <a:xfrm>
            <a:off x="1703512" y="1916832"/>
            <a:ext cx="7776864" cy="3139321"/>
          </a:xfrm>
          <a:prstGeom prst="rect">
            <a:avLst/>
          </a:prstGeom>
          <a:noFill/>
        </p:spPr>
        <p:txBody>
          <a:bodyPr wrap="square">
            <a:spAutoFit/>
          </a:bodyPr>
          <a:lstStyle/>
          <a:p>
            <a:r>
              <a:rPr lang="pl-PL" b="1" dirty="0"/>
              <a:t>Eksperckie systemy doradcze:</a:t>
            </a:r>
          </a:p>
          <a:p>
            <a:r>
              <a:rPr lang="pl-PL" dirty="0"/>
              <a:t>Są to systemy AI zaprojektowane do podejmowania decyzji w specyficznych dziedzinach na podstawie zestawu reguł i wiedzy eksperckiej. Wykorzystywane są m.in. w diagnozie medycznej, analizie finansowej czy planowaniu logistycznym.</a:t>
            </a:r>
          </a:p>
          <a:p>
            <a:endParaRPr lang="pl-PL" dirty="0"/>
          </a:p>
          <a:p>
            <a:r>
              <a:rPr lang="pl-PL" b="1" dirty="0"/>
              <a:t>Robotyka:</a:t>
            </a:r>
          </a:p>
          <a:p>
            <a:r>
              <a:rPr lang="pl-PL" dirty="0"/>
              <a:t>AI w robotyce pozwala na tworzenie robotów zdolnych do interakcji z otoczeniem, wykonywania zadań, a także adaptacji do nowych sytuacji. Robotyka z AI znajduje zastosowanie w automatyzacji przemysłu, medycynie (roboty chirurgiczne), a także w robotach domowych.</a:t>
            </a:r>
          </a:p>
        </p:txBody>
      </p:sp>
    </p:spTree>
    <p:extLst>
      <p:ext uri="{BB962C8B-B14F-4D97-AF65-F5344CB8AC3E}">
        <p14:creationId xmlns:p14="http://schemas.microsoft.com/office/powerpoint/2010/main" val="1293480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CC14D1BF-9629-33B6-490B-61341273D822}"/>
              </a:ext>
            </a:extLst>
          </p:cNvPr>
          <p:cNvSpPr txBox="1"/>
          <p:nvPr/>
        </p:nvSpPr>
        <p:spPr>
          <a:xfrm>
            <a:off x="1271464" y="1988840"/>
            <a:ext cx="9289032" cy="3416320"/>
          </a:xfrm>
          <a:prstGeom prst="rect">
            <a:avLst/>
          </a:prstGeom>
          <a:noFill/>
        </p:spPr>
        <p:txBody>
          <a:bodyPr wrap="square">
            <a:spAutoFit/>
          </a:bodyPr>
          <a:lstStyle/>
          <a:p>
            <a:r>
              <a:rPr lang="pl-PL" dirty="0"/>
              <a:t>Mit 1: „AI zastąpi wszystkich pracowników” – Media często podkreślają, że sztuczna inteligencja prowadzi do masowej utraty miejsc pracy, co prowadzi do obaw przed zautomatyzowaniem całych branż. Choć AI rzeczywiście przejmuje niektóre zadania, to jednocześnie tworzy nowe możliwości zatrudnienia, szczególnie w dziedzinach technologicznych i zarządzania systemami AI.</a:t>
            </a:r>
          </a:p>
          <a:p>
            <a:r>
              <a:rPr lang="pl-PL" dirty="0"/>
              <a:t>Mit 2: „AI osiągnęła pełną autonomię robotów” – W filmach i artykułach AI bywa przedstawiana jako technologia zdolna do działania bez ludzkiej ingerencji, co prowadzi do obaw o samowolne maszyny. W rzeczywistości współczesna AI działa w granicach wyznaczonych przez ludzi i potrzebuje nadzoru.</a:t>
            </a:r>
          </a:p>
          <a:p>
            <a:r>
              <a:rPr lang="pl-PL" dirty="0"/>
              <a:t>Mit 3: „AI jest świadoma” – Niektóre narracje sugerują, że AI rozumie kontekst, emocje i ma własną wolę, ale obecna technologia opiera się na wzorcach statystycznych, bez prawdziwego zrozumienia czy samoświadomości.</a:t>
            </a:r>
          </a:p>
        </p:txBody>
      </p:sp>
      <p:sp>
        <p:nvSpPr>
          <p:cNvPr id="7" name="pole tekstowe 6">
            <a:extLst>
              <a:ext uri="{FF2B5EF4-FFF2-40B4-BE49-F238E27FC236}">
                <a16:creationId xmlns:a16="http://schemas.microsoft.com/office/drawing/2014/main" id="{59D4E861-ABF3-1880-22DC-58D151014081}"/>
              </a:ext>
            </a:extLst>
          </p:cNvPr>
          <p:cNvSpPr txBox="1"/>
          <p:nvPr/>
        </p:nvSpPr>
        <p:spPr>
          <a:xfrm>
            <a:off x="1271464" y="836712"/>
            <a:ext cx="8712968" cy="646331"/>
          </a:xfrm>
          <a:prstGeom prst="rect">
            <a:avLst/>
          </a:prstGeom>
          <a:noFill/>
        </p:spPr>
        <p:txBody>
          <a:bodyPr wrap="square">
            <a:spAutoFit/>
          </a:bodyPr>
          <a:lstStyle/>
          <a:p>
            <a:r>
              <a:rPr lang="pl-PL" sz="3600" b="1" dirty="0">
                <a:latin typeface="Roboto" panose="02000000000000000000" pitchFamily="2" charset="0"/>
                <a:ea typeface="Roboto" panose="02000000000000000000" pitchFamily="2" charset="0"/>
                <a:cs typeface="+mj-cs"/>
              </a:rPr>
              <a:t>Przykłady mitów na temat AI w mediach</a:t>
            </a:r>
          </a:p>
        </p:txBody>
      </p:sp>
    </p:spTree>
    <p:extLst>
      <p:ext uri="{BB962C8B-B14F-4D97-AF65-F5344CB8AC3E}">
        <p14:creationId xmlns:p14="http://schemas.microsoft.com/office/powerpoint/2010/main" val="2174058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7D50DF57-3BF4-FF4A-2988-B3A84DAF7180}"/>
              </a:ext>
            </a:extLst>
          </p:cNvPr>
          <p:cNvSpPr txBox="1"/>
          <p:nvPr/>
        </p:nvSpPr>
        <p:spPr>
          <a:xfrm>
            <a:off x="1199535" y="1331722"/>
            <a:ext cx="6096000" cy="3855736"/>
          </a:xfrm>
          <a:prstGeom prst="rect">
            <a:avLst/>
          </a:prstGeom>
          <a:noFill/>
        </p:spPr>
        <p:txBody>
          <a:bodyPr wrap="square">
            <a:spAutoFit/>
          </a:bodyPr>
          <a:lstStyle/>
          <a:p>
            <a:pPr>
              <a:lnSpc>
                <a:spcPct val="107000"/>
              </a:lnSpc>
              <a:spcAft>
                <a:spcPts val="800"/>
              </a:spcAft>
              <a:buNone/>
            </a:pPr>
            <a:r>
              <a:rPr lang="pl-PL" sz="2400" b="1" kern="100" dirty="0">
                <a:effectLst/>
                <a:latin typeface="Aptos" panose="020B0004020202020204" pitchFamily="34" charset="0"/>
                <a:ea typeface="Aptos" panose="020B0004020202020204" pitchFamily="34" charset="0"/>
                <a:cs typeface="Times New Roman" panose="02020603050405020304" pitchFamily="18" charset="0"/>
              </a:rPr>
              <a:t>1. </a:t>
            </a:r>
            <a:r>
              <a:rPr lang="pl-PL" sz="2400" b="1" kern="100" dirty="0">
                <a:latin typeface="Aptos" panose="020B0004020202020204" pitchFamily="34" charset="0"/>
                <a:cs typeface="Times New Roman" panose="02020603050405020304" pitchFamily="18" charset="0"/>
              </a:rPr>
              <a:t>Czym jest sztuczna inteligencja?</a:t>
            </a:r>
          </a:p>
          <a:p>
            <a:pPr>
              <a:lnSpc>
                <a:spcPct val="107000"/>
              </a:lnSpc>
              <a:spcAft>
                <a:spcPts val="800"/>
              </a:spcAft>
              <a:buNone/>
            </a:pPr>
            <a:r>
              <a:rPr lang="pl-PL" sz="24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07000"/>
              </a:lnSpc>
              <a:spcAft>
                <a:spcPts val="800"/>
              </a:spcAft>
              <a:buNone/>
            </a:pPr>
            <a:r>
              <a:rPr lang="en-US" sz="2400" b="1" kern="100" dirty="0">
                <a:effectLst/>
                <a:latin typeface="Aptos" panose="020B0004020202020204" pitchFamily="34" charset="0"/>
                <a:ea typeface="Aptos" panose="020B0004020202020204" pitchFamily="34" charset="0"/>
                <a:cs typeface="Times New Roman" panose="02020603050405020304" pitchFamily="18" charset="0"/>
              </a:rPr>
              <a:t>2. </a:t>
            </a:r>
            <a:r>
              <a:rPr lang="pl-PL" sz="2400" b="1" kern="100" dirty="0">
                <a:effectLst/>
                <a:latin typeface="Aptos" panose="020B0004020202020204" pitchFamily="34" charset="0"/>
                <a:ea typeface="Aptos" panose="020B0004020202020204" pitchFamily="34" charset="0"/>
                <a:cs typeface="Times New Roman" panose="02020603050405020304" pitchFamily="18" charset="0"/>
              </a:rPr>
              <a:t>AI w pracy projektowej i administracyjnej </a:t>
            </a:r>
            <a:r>
              <a:rPr lang="en-US" sz="2400" kern="100" dirty="0">
                <a:effectLst/>
                <a:latin typeface="Aptos" panose="020B0004020202020204" pitchFamily="34" charset="0"/>
                <a:ea typeface="Aptos" panose="020B0004020202020204" pitchFamily="34" charset="0"/>
                <a:cs typeface="Times New Roman" panose="02020603050405020304" pitchFamily="18" charset="0"/>
              </a:rPr>
              <a:t> </a:t>
            </a:r>
            <a:endParaRPr lang="pl-PL" sz="2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buNone/>
            </a:pPr>
            <a:endParaRPr lang="pl-PL" sz="2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buNone/>
            </a:pPr>
            <a:r>
              <a:rPr lang="en-US" sz="2400" b="1" kern="100" dirty="0">
                <a:effectLst/>
                <a:latin typeface="Aptos" panose="020B0004020202020204" pitchFamily="34" charset="0"/>
                <a:ea typeface="Aptos" panose="020B0004020202020204" pitchFamily="34" charset="0"/>
                <a:cs typeface="Times New Roman" panose="02020603050405020304" pitchFamily="18" charset="0"/>
              </a:rPr>
              <a:t>3. </a:t>
            </a:r>
            <a:r>
              <a:rPr lang="en-US" sz="2400" b="1" kern="100" dirty="0" err="1">
                <a:effectLst/>
                <a:latin typeface="Aptos" panose="020B0004020202020204" pitchFamily="34" charset="0"/>
                <a:ea typeface="Aptos" panose="020B0004020202020204" pitchFamily="34" charset="0"/>
                <a:cs typeface="Times New Roman" panose="02020603050405020304" pitchFamily="18" charset="0"/>
              </a:rPr>
              <a:t>Warsztaty</a:t>
            </a:r>
            <a:r>
              <a:rPr lang="en-US" sz="2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2400" b="1" kern="100" dirty="0" err="1">
                <a:effectLst/>
                <a:latin typeface="Aptos" panose="020B0004020202020204" pitchFamily="34" charset="0"/>
                <a:ea typeface="Aptos" panose="020B0004020202020204" pitchFamily="34" charset="0"/>
                <a:cs typeface="Times New Roman" panose="02020603050405020304" pitchFamily="18" charset="0"/>
              </a:rPr>
              <a:t>praktyczne</a:t>
            </a:r>
            <a:r>
              <a:rPr lang="en-US" sz="2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2400" kern="100" dirty="0">
                <a:effectLst/>
                <a:latin typeface="Aptos" panose="020B0004020202020204" pitchFamily="34" charset="0"/>
                <a:ea typeface="Aptos" panose="020B0004020202020204" pitchFamily="34" charset="0"/>
                <a:cs typeface="Times New Roman" panose="02020603050405020304" pitchFamily="18" charset="0"/>
              </a:rPr>
              <a:t> </a:t>
            </a:r>
            <a:endParaRPr lang="pl-PL" sz="2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buNone/>
            </a:pPr>
            <a:endParaRPr lang="pl-PL" sz="2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buNone/>
            </a:pPr>
            <a:r>
              <a:rPr lang="en-US" sz="2400" b="1" kern="100" dirty="0">
                <a:effectLst/>
                <a:latin typeface="Aptos" panose="020B0004020202020204" pitchFamily="34" charset="0"/>
                <a:ea typeface="Aptos" panose="020B0004020202020204" pitchFamily="34" charset="0"/>
                <a:cs typeface="Times New Roman" panose="02020603050405020304" pitchFamily="18" charset="0"/>
              </a:rPr>
              <a:t>4. </a:t>
            </a:r>
            <a:r>
              <a:rPr lang="en-US" sz="2400" b="1" kern="100" dirty="0" err="1">
                <a:effectLst/>
                <a:latin typeface="Aptos" panose="020B0004020202020204" pitchFamily="34" charset="0"/>
                <a:ea typeface="Aptos" panose="020B0004020202020204" pitchFamily="34" charset="0"/>
                <a:cs typeface="Times New Roman" panose="02020603050405020304" pitchFamily="18" charset="0"/>
              </a:rPr>
              <a:t>Ograniczenia</a:t>
            </a:r>
            <a:r>
              <a:rPr lang="en-US" sz="2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2400" b="1" kern="100" dirty="0" err="1">
                <a:effectLst/>
                <a:latin typeface="Aptos" panose="020B0004020202020204" pitchFamily="34" charset="0"/>
                <a:ea typeface="Aptos" panose="020B0004020202020204" pitchFamily="34" charset="0"/>
                <a:cs typeface="Times New Roman" panose="02020603050405020304" pitchFamily="18" charset="0"/>
              </a:rPr>
              <a:t>i</a:t>
            </a:r>
            <a:r>
              <a:rPr lang="en-US" sz="2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2400" b="1" kern="100" dirty="0" err="1">
                <a:effectLst/>
                <a:latin typeface="Aptos" panose="020B0004020202020204" pitchFamily="34" charset="0"/>
                <a:ea typeface="Aptos" panose="020B0004020202020204" pitchFamily="34" charset="0"/>
                <a:cs typeface="Times New Roman" panose="02020603050405020304" pitchFamily="18" charset="0"/>
              </a:rPr>
              <a:t>ryzyka</a:t>
            </a:r>
            <a:r>
              <a:rPr lang="en-US" sz="2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2400" kern="100" dirty="0">
                <a:effectLst/>
                <a:latin typeface="Aptos" panose="020B0004020202020204" pitchFamily="34" charset="0"/>
                <a:ea typeface="Aptos" panose="020B0004020202020204" pitchFamily="34" charset="0"/>
                <a:cs typeface="Times New Roman" panose="02020603050405020304" pitchFamily="18" charset="0"/>
              </a:rPr>
              <a:t> </a:t>
            </a:r>
            <a:endParaRPr lang="pl-PL" sz="24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090603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D767FF-4BD8-7210-E7A6-980B57A66479}"/>
              </a:ext>
            </a:extLst>
          </p:cNvPr>
          <p:cNvSpPr>
            <a:spLocks noGrp="1"/>
          </p:cNvSpPr>
          <p:nvPr>
            <p:ph type="title"/>
          </p:nvPr>
        </p:nvSpPr>
        <p:spPr/>
        <p:txBody>
          <a:bodyPr>
            <a:normAutofit fontScale="90000"/>
          </a:bodyPr>
          <a:lstStyle/>
          <a:p>
            <a:r>
              <a:rPr lang="pl-PL" b="1" dirty="0"/>
              <a:t>Dlaczego AI nie jest tak „magiczna”, jak to przedstawiają niektóre narracje medialne</a:t>
            </a:r>
            <a:endParaRPr lang="pl-PL" dirty="0"/>
          </a:p>
        </p:txBody>
      </p:sp>
      <p:sp>
        <p:nvSpPr>
          <p:cNvPr id="4" name="pole tekstowe 3">
            <a:extLst>
              <a:ext uri="{FF2B5EF4-FFF2-40B4-BE49-F238E27FC236}">
                <a16:creationId xmlns:a16="http://schemas.microsoft.com/office/drawing/2014/main" id="{0B6ACEB5-42E7-20C4-A429-721013469C53}"/>
              </a:ext>
            </a:extLst>
          </p:cNvPr>
          <p:cNvSpPr txBox="1"/>
          <p:nvPr/>
        </p:nvSpPr>
        <p:spPr>
          <a:xfrm>
            <a:off x="960568" y="2465472"/>
            <a:ext cx="8280920" cy="3693319"/>
          </a:xfrm>
          <a:prstGeom prst="rect">
            <a:avLst/>
          </a:prstGeom>
          <a:noFill/>
        </p:spPr>
        <p:txBody>
          <a:bodyPr wrap="square">
            <a:spAutoFit/>
          </a:bodyPr>
          <a:lstStyle/>
          <a:p>
            <a:pPr>
              <a:buFont typeface="Arial" panose="020B0604020202020204" pitchFamily="34" charset="0"/>
              <a:buChar char="•"/>
            </a:pPr>
            <a:r>
              <a:rPr lang="pl-PL" b="1" dirty="0"/>
              <a:t>Technologia oparta na algorytmach i danych</a:t>
            </a:r>
            <a:r>
              <a:rPr lang="pl-PL" dirty="0"/>
              <a:t>: AI nie działa w magiczny sposób, lecz bazuje na skomplikowanych algorytmach i ogromnych ilościach danych. Działa na zasadzie statystyki i matematyki, co oznacza, że nie posiada intuicji ani świadomości.</a:t>
            </a:r>
          </a:p>
          <a:p>
            <a:pPr>
              <a:buFont typeface="Arial" panose="020B0604020202020204" pitchFamily="34" charset="0"/>
              <a:buChar char="•"/>
            </a:pPr>
            <a:r>
              <a:rPr lang="pl-PL" b="1" dirty="0"/>
              <a:t>Błędy i nieprzewidywalność</a:t>
            </a:r>
            <a:r>
              <a:rPr lang="pl-PL" dirty="0"/>
              <a:t>: AI popełnia błędy, zwłaszcza gdy spotyka się z nieznanymi danymi lub gdy występują uprzedzenia w danych treningowych. AI nie rozumie świata w sposób ludzki i często wymaga ogromnych mocy obliczeniowych, co jest kosztowne i nie zawsze efektywne.</a:t>
            </a:r>
          </a:p>
          <a:p>
            <a:pPr>
              <a:buFont typeface="Arial" panose="020B0604020202020204" pitchFamily="34" charset="0"/>
              <a:buChar char="•"/>
            </a:pPr>
            <a:r>
              <a:rPr lang="pl-PL" b="1" dirty="0"/>
              <a:t>Ograniczona interpretacja i zrozumienie</a:t>
            </a:r>
            <a:r>
              <a:rPr lang="pl-PL" dirty="0"/>
              <a:t>: Media często pomijają fakt, że AI nie potrafi podejmować decyzji etycznych ani moralnych. Każde „magiczne” osiągnięcie AI to wynik starannego programowania, a systemy AI wciąż nie rozumieją znaczenia przetwarzanych informacji – potrafią jedynie naśladować ludzkie zachowanie.</a:t>
            </a:r>
          </a:p>
        </p:txBody>
      </p:sp>
    </p:spTree>
    <p:extLst>
      <p:ext uri="{BB962C8B-B14F-4D97-AF65-F5344CB8AC3E}">
        <p14:creationId xmlns:p14="http://schemas.microsoft.com/office/powerpoint/2010/main" val="3168185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0B0DECD-18EA-765E-D99E-8504DD5B9FBC}"/>
              </a:ext>
            </a:extLst>
          </p:cNvPr>
          <p:cNvSpPr>
            <a:spLocks noGrp="1"/>
          </p:cNvSpPr>
          <p:nvPr>
            <p:ph type="title"/>
          </p:nvPr>
        </p:nvSpPr>
        <p:spPr/>
        <p:txBody>
          <a:bodyPr/>
          <a:lstStyle/>
          <a:p>
            <a:r>
              <a:rPr lang="pl-PL" dirty="0"/>
              <a:t>Czy sztuczna inteligencja jest inteligentna?</a:t>
            </a:r>
          </a:p>
        </p:txBody>
      </p:sp>
      <p:sp>
        <p:nvSpPr>
          <p:cNvPr id="4" name="pole tekstowe 3">
            <a:extLst>
              <a:ext uri="{FF2B5EF4-FFF2-40B4-BE49-F238E27FC236}">
                <a16:creationId xmlns:a16="http://schemas.microsoft.com/office/drawing/2014/main" id="{88125198-F194-2F07-EEE3-2B2137B59B98}"/>
              </a:ext>
            </a:extLst>
          </p:cNvPr>
          <p:cNvSpPr txBox="1"/>
          <p:nvPr/>
        </p:nvSpPr>
        <p:spPr>
          <a:xfrm>
            <a:off x="999156" y="3137552"/>
            <a:ext cx="9073008" cy="2308324"/>
          </a:xfrm>
          <a:prstGeom prst="rect">
            <a:avLst/>
          </a:prstGeom>
          <a:noFill/>
        </p:spPr>
        <p:txBody>
          <a:bodyPr wrap="square">
            <a:spAutoFit/>
          </a:bodyPr>
          <a:lstStyle/>
          <a:p>
            <a:r>
              <a:rPr lang="pl-PL" b="1" dirty="0"/>
              <a:t>Inteligencja a Sztuczna Inteligencja</a:t>
            </a:r>
          </a:p>
          <a:p>
            <a:endParaRPr lang="pl-PL" dirty="0"/>
          </a:p>
          <a:p>
            <a:r>
              <a:rPr lang="pl-PL" dirty="0"/>
              <a:t>    Ludzka inteligencja odnosi się do zdolności do rozumowania, uczenia się na podstawie doświadczeń, adaptacji do nowych sytuacji, rozwiązywania problemów oraz tworzenia abstrakcyjnych pojęć.</a:t>
            </a:r>
          </a:p>
          <a:p>
            <a:endParaRPr lang="pl-PL" dirty="0"/>
          </a:p>
          <a:p>
            <a:r>
              <a:rPr lang="pl-PL" dirty="0"/>
              <a:t>    Sztuczna inteligencja (AI) natomiast to symulacja tych zdolności przez maszyny, głównie komputery.</a:t>
            </a:r>
          </a:p>
        </p:txBody>
      </p:sp>
    </p:spTree>
    <p:extLst>
      <p:ext uri="{BB962C8B-B14F-4D97-AF65-F5344CB8AC3E}">
        <p14:creationId xmlns:p14="http://schemas.microsoft.com/office/powerpoint/2010/main" val="3069716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793F84-E8C1-3797-19CA-D5658DC55457}"/>
              </a:ext>
            </a:extLst>
          </p:cNvPr>
          <p:cNvSpPr>
            <a:spLocks noGrp="1"/>
          </p:cNvSpPr>
          <p:nvPr>
            <p:ph type="title"/>
          </p:nvPr>
        </p:nvSpPr>
        <p:spPr/>
        <p:txBody>
          <a:bodyPr>
            <a:normAutofit/>
          </a:bodyPr>
          <a:lstStyle/>
          <a:p>
            <a:r>
              <a:rPr lang="pl-PL" dirty="0"/>
              <a:t>Czy AI jest naprawdę inteligentna?</a:t>
            </a:r>
          </a:p>
        </p:txBody>
      </p:sp>
      <p:sp>
        <p:nvSpPr>
          <p:cNvPr id="4" name="pole tekstowe 3">
            <a:extLst>
              <a:ext uri="{FF2B5EF4-FFF2-40B4-BE49-F238E27FC236}">
                <a16:creationId xmlns:a16="http://schemas.microsoft.com/office/drawing/2014/main" id="{2342608A-D90E-C974-EE33-EECA3339D119}"/>
              </a:ext>
            </a:extLst>
          </p:cNvPr>
          <p:cNvSpPr txBox="1"/>
          <p:nvPr/>
        </p:nvSpPr>
        <p:spPr>
          <a:xfrm>
            <a:off x="1154954" y="2470648"/>
            <a:ext cx="7652198" cy="2862322"/>
          </a:xfrm>
          <a:prstGeom prst="rect">
            <a:avLst/>
          </a:prstGeom>
          <a:noFill/>
        </p:spPr>
        <p:txBody>
          <a:bodyPr wrap="square">
            <a:spAutoFit/>
          </a:bodyPr>
          <a:lstStyle/>
          <a:p>
            <a:endParaRPr lang="pl-PL" dirty="0"/>
          </a:p>
          <a:p>
            <a:r>
              <a:rPr lang="pl-PL" dirty="0"/>
              <a:t>    </a:t>
            </a:r>
            <a:r>
              <a:rPr lang="pl-PL" b="1" dirty="0"/>
              <a:t>Tak</a:t>
            </a:r>
            <a:r>
              <a:rPr lang="pl-PL" dirty="0"/>
              <a:t>, ale w specyficznym sensie: AI jest "inteligentna" w tym sensie, że potrafi wykonywać zadania, które tradycyjnie wymagałyby ludzkiej inteligencji, takie jak rozpoznawanie obrazów, przetwarzanie języka, czy podejmowanie decyzji na podstawie analizy danych.</a:t>
            </a:r>
          </a:p>
          <a:p>
            <a:endParaRPr lang="pl-PL" dirty="0"/>
          </a:p>
          <a:p>
            <a:r>
              <a:rPr lang="pl-PL" dirty="0"/>
              <a:t>    </a:t>
            </a:r>
            <a:r>
              <a:rPr lang="pl-PL" b="1" dirty="0"/>
              <a:t>Nie</a:t>
            </a:r>
            <a:r>
              <a:rPr lang="pl-PL" dirty="0"/>
              <a:t>, w ludzkim rozumieniu inteligencji: AI nie posiada świadomości, emocji, intencji ani samoświadomości. Jej "inteligencja" wynika z programowania i uczenia się na podstawie danych, a nie z wewnętrznego procesu myślowego, jak ma to miejsce u ludzi.</a:t>
            </a:r>
          </a:p>
        </p:txBody>
      </p:sp>
    </p:spTree>
    <p:extLst>
      <p:ext uri="{BB962C8B-B14F-4D97-AF65-F5344CB8AC3E}">
        <p14:creationId xmlns:p14="http://schemas.microsoft.com/office/powerpoint/2010/main" val="2842093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8F535A-EB6E-86C9-D974-3E44E1FB4A7E}"/>
              </a:ext>
            </a:extLst>
          </p:cNvPr>
          <p:cNvSpPr>
            <a:spLocks noGrp="1"/>
          </p:cNvSpPr>
          <p:nvPr>
            <p:ph type="title"/>
          </p:nvPr>
        </p:nvSpPr>
        <p:spPr>
          <a:xfrm>
            <a:off x="681039" y="1"/>
            <a:ext cx="10829924" cy="1124980"/>
          </a:xfrm>
        </p:spPr>
        <p:txBody>
          <a:bodyPr vert="horz" lIns="0" tIns="45720" rIns="0" bIns="45720" rtlCol="0" anchor="b" anchorCtr="0">
            <a:normAutofit/>
          </a:bodyPr>
          <a:lstStyle/>
          <a:p>
            <a:r>
              <a:rPr lang="pl-PL" dirty="0"/>
              <a:t>świadomość</a:t>
            </a:r>
          </a:p>
        </p:txBody>
      </p:sp>
      <p:sp>
        <p:nvSpPr>
          <p:cNvPr id="4" name="pole tekstowe 3">
            <a:extLst>
              <a:ext uri="{FF2B5EF4-FFF2-40B4-BE49-F238E27FC236}">
                <a16:creationId xmlns:a16="http://schemas.microsoft.com/office/drawing/2014/main" id="{223472B3-54C8-762E-723F-51D04238F005}"/>
              </a:ext>
            </a:extLst>
          </p:cNvPr>
          <p:cNvSpPr txBox="1"/>
          <p:nvPr/>
        </p:nvSpPr>
        <p:spPr>
          <a:xfrm>
            <a:off x="598743" y="2408328"/>
            <a:ext cx="5299074" cy="4608512"/>
          </a:xfrm>
          <a:prstGeom prst="rect">
            <a:avLst/>
          </a:prstGeom>
        </p:spPr>
        <p:txBody>
          <a:bodyPr vert="horz" lIns="0" tIns="45720" rIns="0" bIns="45720" rtlCol="0">
            <a:normAutofit/>
          </a:bodyPr>
          <a:lstStyle/>
          <a:p>
            <a:pPr marL="228600" indent="-228600">
              <a:lnSpc>
                <a:spcPct val="120000"/>
              </a:lnSpc>
              <a:spcBef>
                <a:spcPts val="400"/>
              </a:spcBef>
              <a:spcAft>
                <a:spcPts val="400"/>
              </a:spcAft>
              <a:buSzPct val="90000"/>
              <a:buFont typeface="Wingdings" pitchFamily="2" charset="2"/>
              <a:buChar char="§"/>
            </a:pPr>
            <a:r>
              <a:rPr lang="pl-PL" sz="2400" dirty="0">
                <a:latin typeface="Roboto" panose="02000000000000000000" pitchFamily="2" charset="0"/>
                <a:ea typeface="Roboto" panose="02000000000000000000" pitchFamily="2" charset="0"/>
              </a:rPr>
              <a:t>Świadomość to złożone pojęcie, które odnosi się do zdolności jednostki do bycia świadomą siebie i otaczającego ją świata. Można ją opisać jako zdolność do odczuwania, myślenia, przeżywania emocji oraz podejmowania decyzji na podstawie złożonych procesów umysłowych.</a:t>
            </a:r>
          </a:p>
        </p:txBody>
      </p:sp>
      <p:pic>
        <p:nvPicPr>
          <p:cNvPr id="6" name="Obraz 5" descr="Obraz zawierający rysowanie, ilustracja, Ludzka twarz, obraz&#10;&#10;Opis wygenerowany automatycznie">
            <a:extLst>
              <a:ext uri="{FF2B5EF4-FFF2-40B4-BE49-F238E27FC236}">
                <a16:creationId xmlns:a16="http://schemas.microsoft.com/office/drawing/2014/main" id="{075EB3F3-84BE-7529-E05F-CC678DA49A87}"/>
              </a:ext>
            </a:extLst>
          </p:cNvPr>
          <p:cNvPicPr>
            <a:picLocks noChangeAspect="1"/>
          </p:cNvPicPr>
          <p:nvPr/>
        </p:nvPicPr>
        <p:blipFill>
          <a:blip r:embed="rId2">
            <a:extLst>
              <a:ext uri="{837473B0-CC2E-450A-ABE3-18F120FF3D39}">
                <a1611:picAttrSrcUrl xmlns:a1611="http://schemas.microsoft.com/office/drawing/2016/11/main" r:id="rId3"/>
              </a:ext>
            </a:extLst>
          </a:blip>
          <a:srcRect l="13761" r="2" b="2"/>
          <a:stretch/>
        </p:blipFill>
        <p:spPr>
          <a:xfrm>
            <a:off x="6211889" y="1491857"/>
            <a:ext cx="5299074" cy="4608512"/>
          </a:xfrm>
          <a:prstGeom prst="rect">
            <a:avLst/>
          </a:prstGeom>
          <a:noFill/>
        </p:spPr>
      </p:pic>
    </p:spTree>
    <p:extLst>
      <p:ext uri="{BB962C8B-B14F-4D97-AF65-F5344CB8AC3E}">
        <p14:creationId xmlns:p14="http://schemas.microsoft.com/office/powerpoint/2010/main" val="1909369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55C4980-9830-B3B4-0F58-09A7C2C833DF}"/>
              </a:ext>
            </a:extLst>
          </p:cNvPr>
          <p:cNvSpPr>
            <a:spLocks noGrp="1"/>
          </p:cNvSpPr>
          <p:nvPr>
            <p:ph type="title"/>
          </p:nvPr>
        </p:nvSpPr>
        <p:spPr>
          <a:xfrm>
            <a:off x="609600" y="275167"/>
            <a:ext cx="10972800" cy="1143000"/>
          </a:xfrm>
        </p:spPr>
        <p:txBody>
          <a:bodyPr vert="horz" wrap="square" lIns="0" tIns="60960" rIns="121920" bIns="60960" numCol="1" rtlCol="0" anchor="b" anchorCtr="0" compatLnSpc="1">
            <a:prstTxWarp prst="textNoShape">
              <a:avLst/>
            </a:prstTxWarp>
            <a:normAutofit/>
          </a:bodyPr>
          <a:lstStyle/>
          <a:p>
            <a:r>
              <a:rPr lang="pl-PL" dirty="0"/>
              <a:t>ANALIZA NLP</a:t>
            </a:r>
          </a:p>
        </p:txBody>
      </p:sp>
      <p:pic>
        <p:nvPicPr>
          <p:cNvPr id="6" name="Obraz 5" descr="Obraz zawierający zrzut ekranu, laser, sztuka, światło&#10;&#10;Opis wygenerowany automatycznie">
            <a:extLst>
              <a:ext uri="{FF2B5EF4-FFF2-40B4-BE49-F238E27FC236}">
                <a16:creationId xmlns:a16="http://schemas.microsoft.com/office/drawing/2014/main" id="{35ED58D8-571D-D0C3-A99C-7F3B20FE8741}"/>
              </a:ext>
            </a:extLst>
          </p:cNvPr>
          <p:cNvPicPr>
            <a:picLocks noChangeAspect="1"/>
          </p:cNvPicPr>
          <p:nvPr/>
        </p:nvPicPr>
        <p:blipFill>
          <a:blip r:embed="rId2">
            <a:extLst>
              <a:ext uri="{837473B0-CC2E-450A-ABE3-18F120FF3D39}">
                <a1611:picAttrSrcUrl xmlns:a1611="http://schemas.microsoft.com/office/drawing/2016/11/main" r:id="rId3"/>
              </a:ext>
            </a:extLst>
          </a:blip>
          <a:srcRect l="13498" r="27000" b="3"/>
          <a:stretch/>
        </p:blipFill>
        <p:spPr>
          <a:xfrm>
            <a:off x="681068" y="1484784"/>
            <a:ext cx="5299016" cy="4608512"/>
          </a:xfrm>
          <a:prstGeom prst="rect">
            <a:avLst/>
          </a:prstGeom>
          <a:noFill/>
        </p:spPr>
      </p:pic>
      <p:sp>
        <p:nvSpPr>
          <p:cNvPr id="4" name="pole tekstowe 3">
            <a:extLst>
              <a:ext uri="{FF2B5EF4-FFF2-40B4-BE49-F238E27FC236}">
                <a16:creationId xmlns:a16="http://schemas.microsoft.com/office/drawing/2014/main" id="{BCC81970-F2D1-1630-5704-91DDC81F7D7D}"/>
              </a:ext>
            </a:extLst>
          </p:cNvPr>
          <p:cNvSpPr txBox="1"/>
          <p:nvPr/>
        </p:nvSpPr>
        <p:spPr bwMode="auto">
          <a:xfrm>
            <a:off x="6283325" y="2433689"/>
            <a:ext cx="5299075" cy="3775087"/>
          </a:xfrm>
          <a:prstGeom prst="rect">
            <a:avLst/>
          </a:prstGeom>
          <a:noFill/>
          <a:ln>
            <a:noFill/>
          </a:ln>
        </p:spPr>
        <p:txBody>
          <a:bodyPr vert="horz" wrap="square" lIns="0" tIns="60960" rIns="0" bIns="60960" numCol="1" rtlCol="0" anchor="t" anchorCtr="0" compatLnSpc="1">
            <a:prstTxWarp prst="textNoShape">
              <a:avLst/>
            </a:prstTxWarp>
            <a:normAutofit/>
          </a:bodyPr>
          <a:lstStyle/>
          <a:p>
            <a:pPr eaLnBrk="0" fontAlgn="base" hangingPunct="0">
              <a:spcBef>
                <a:spcPct val="20000"/>
              </a:spcBef>
              <a:spcAft>
                <a:spcPct val="0"/>
              </a:spcAft>
            </a:pPr>
            <a:r>
              <a:rPr lang="pl-PL" sz="2400" b="1" dirty="0">
                <a:solidFill>
                  <a:schemeClr val="accent1"/>
                </a:solidFill>
              </a:rPr>
              <a:t>Analiza NLP (Natural Language Processing, czyli przetwarzanie języka naturalnego) to dziedzina sztucznej inteligencji, która zajmuje się rozumieniem, analizą i generowaniem języka naturalnego przez komputery. Przeanalizujemy kluczowe aspekty, procesy i zastosowania NLP</a:t>
            </a:r>
          </a:p>
        </p:txBody>
      </p:sp>
    </p:spTree>
    <p:extLst>
      <p:ext uri="{BB962C8B-B14F-4D97-AF65-F5344CB8AC3E}">
        <p14:creationId xmlns:p14="http://schemas.microsoft.com/office/powerpoint/2010/main" val="37566774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7FBC720-A550-E81E-FFEE-81AF918F1DB1}"/>
              </a:ext>
            </a:extLst>
          </p:cNvPr>
          <p:cNvSpPr>
            <a:spLocks noGrp="1"/>
          </p:cNvSpPr>
          <p:nvPr>
            <p:ph type="body" sz="quarter" idx="25"/>
          </p:nvPr>
        </p:nvSpPr>
        <p:spPr/>
        <p:txBody>
          <a:bodyPr/>
          <a:lstStyle/>
          <a:p>
            <a:r>
              <a:rPr lang="pl-PL" dirty="0"/>
              <a:t>Podstawowe zadania NLP</a:t>
            </a:r>
          </a:p>
        </p:txBody>
      </p:sp>
      <p:sp>
        <p:nvSpPr>
          <p:cNvPr id="4" name="pole tekstowe 3">
            <a:extLst>
              <a:ext uri="{FF2B5EF4-FFF2-40B4-BE49-F238E27FC236}">
                <a16:creationId xmlns:a16="http://schemas.microsoft.com/office/drawing/2014/main" id="{12804EFB-8191-2D00-8223-8E4B627ADC99}"/>
              </a:ext>
            </a:extLst>
          </p:cNvPr>
          <p:cNvSpPr txBox="1"/>
          <p:nvPr/>
        </p:nvSpPr>
        <p:spPr>
          <a:xfrm>
            <a:off x="1310918" y="2633038"/>
            <a:ext cx="8220364" cy="3046988"/>
          </a:xfrm>
          <a:prstGeom prst="rect">
            <a:avLst/>
          </a:prstGeom>
          <a:noFill/>
        </p:spPr>
        <p:txBody>
          <a:bodyPr wrap="square">
            <a:spAutoFit/>
          </a:bodyPr>
          <a:lstStyle/>
          <a:p>
            <a:r>
              <a:rPr lang="pl-PL" sz="2400" b="1" dirty="0"/>
              <a:t>a. Analiza składniowa (</a:t>
            </a:r>
            <a:r>
              <a:rPr lang="pl-PL" sz="2400" b="1" dirty="0" err="1"/>
              <a:t>Syntax</a:t>
            </a:r>
            <a:r>
              <a:rPr lang="pl-PL" sz="2400" b="1" dirty="0"/>
              <a:t> Analysis)</a:t>
            </a:r>
          </a:p>
          <a:p>
            <a:pPr>
              <a:buFont typeface="Arial" panose="020B0604020202020204" pitchFamily="34" charset="0"/>
              <a:buChar char="•"/>
            </a:pPr>
            <a:r>
              <a:rPr lang="pl-PL" sz="2400" dirty="0"/>
              <a:t>Obejmuje identyfikację struktury gramatycznej tekstu.</a:t>
            </a:r>
          </a:p>
          <a:p>
            <a:pPr>
              <a:buFont typeface="Arial" panose="020B0604020202020204" pitchFamily="34" charset="0"/>
              <a:buChar char="•"/>
            </a:pPr>
            <a:r>
              <a:rPr lang="pl-PL" sz="2400" dirty="0"/>
              <a:t>Narzędzia: </a:t>
            </a:r>
            <a:r>
              <a:rPr lang="pl-PL" sz="2400" dirty="0" err="1"/>
              <a:t>parsowanie</a:t>
            </a:r>
            <a:r>
              <a:rPr lang="pl-PL" sz="2400" dirty="0"/>
              <a:t> (tworzenie drzew składniowych), </a:t>
            </a:r>
            <a:r>
              <a:rPr lang="pl-PL" sz="2400" dirty="0" err="1"/>
              <a:t>tokenizacja</a:t>
            </a:r>
            <a:r>
              <a:rPr lang="pl-PL" sz="2400" dirty="0"/>
              <a:t> (dzielenie tekstu na słowa lub frazy).</a:t>
            </a:r>
          </a:p>
          <a:p>
            <a:r>
              <a:rPr lang="pl-PL" sz="2400" b="1" dirty="0"/>
              <a:t>b. Analiza semantyczna (</a:t>
            </a:r>
            <a:r>
              <a:rPr lang="pl-PL" sz="2400" b="1" dirty="0" err="1"/>
              <a:t>Semantic</a:t>
            </a:r>
            <a:r>
              <a:rPr lang="pl-PL" sz="2400" b="1" dirty="0"/>
              <a:t> Analysis)</a:t>
            </a:r>
          </a:p>
          <a:p>
            <a:pPr>
              <a:buFont typeface="Arial" panose="020B0604020202020204" pitchFamily="34" charset="0"/>
              <a:buChar char="•"/>
            </a:pPr>
            <a:r>
              <a:rPr lang="pl-PL" sz="2400" dirty="0"/>
              <a:t>Skupia się na znaczeniu słów, zdań i tekstów.</a:t>
            </a:r>
          </a:p>
          <a:p>
            <a:pPr>
              <a:buFont typeface="Arial" panose="020B0604020202020204" pitchFamily="34" charset="0"/>
              <a:buChar char="•"/>
            </a:pPr>
            <a:r>
              <a:rPr lang="pl-PL" sz="2400" dirty="0"/>
              <a:t>Obejmuje zadania, takie jak rozpoznawanie synonimów, analiza sentymentu czy rozumienie kontekstu.</a:t>
            </a:r>
          </a:p>
        </p:txBody>
      </p:sp>
    </p:spTree>
    <p:extLst>
      <p:ext uri="{BB962C8B-B14F-4D97-AF65-F5344CB8AC3E}">
        <p14:creationId xmlns:p14="http://schemas.microsoft.com/office/powerpoint/2010/main" val="209739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D4405-EBC7-BAB1-B72F-9FCA256E0172}"/>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DD3844B-39DA-F352-B124-F07060345D43}"/>
              </a:ext>
            </a:extLst>
          </p:cNvPr>
          <p:cNvSpPr>
            <a:spLocks noGrp="1"/>
          </p:cNvSpPr>
          <p:nvPr>
            <p:ph type="body" sz="quarter" idx="25"/>
          </p:nvPr>
        </p:nvSpPr>
        <p:spPr/>
        <p:txBody>
          <a:bodyPr/>
          <a:lstStyle/>
          <a:p>
            <a:r>
              <a:rPr lang="pl-PL" dirty="0"/>
              <a:t>Podstawowe zadania NLP</a:t>
            </a:r>
          </a:p>
        </p:txBody>
      </p:sp>
      <p:sp>
        <p:nvSpPr>
          <p:cNvPr id="5" name="pole tekstowe 4">
            <a:extLst>
              <a:ext uri="{FF2B5EF4-FFF2-40B4-BE49-F238E27FC236}">
                <a16:creationId xmlns:a16="http://schemas.microsoft.com/office/drawing/2014/main" id="{9DA6E544-585E-559D-3009-245059B7E568}"/>
              </a:ext>
            </a:extLst>
          </p:cNvPr>
          <p:cNvSpPr txBox="1"/>
          <p:nvPr/>
        </p:nvSpPr>
        <p:spPr>
          <a:xfrm>
            <a:off x="886691" y="2426042"/>
            <a:ext cx="10704176" cy="3785652"/>
          </a:xfrm>
          <a:prstGeom prst="rect">
            <a:avLst/>
          </a:prstGeom>
          <a:noFill/>
        </p:spPr>
        <p:txBody>
          <a:bodyPr wrap="square">
            <a:spAutoFit/>
          </a:bodyPr>
          <a:lstStyle/>
          <a:p>
            <a:r>
              <a:rPr lang="pl-PL" sz="2400" b="1" dirty="0"/>
              <a:t>c. Analiza pragmatyczna (</a:t>
            </a:r>
            <a:r>
              <a:rPr lang="pl-PL" sz="2400" b="1" dirty="0" err="1"/>
              <a:t>Pragmatics</a:t>
            </a:r>
            <a:r>
              <a:rPr lang="pl-PL" sz="2400" b="1" dirty="0"/>
              <a:t>)</a:t>
            </a:r>
          </a:p>
          <a:p>
            <a:pPr>
              <a:buFont typeface="Arial" panose="020B0604020202020204" pitchFamily="34" charset="0"/>
              <a:buChar char="•"/>
            </a:pPr>
            <a:r>
              <a:rPr lang="pl-PL" sz="2400" dirty="0"/>
              <a:t>Bada, jak kontekst wpływa na znaczenie języka.</a:t>
            </a:r>
          </a:p>
          <a:p>
            <a:pPr>
              <a:buFont typeface="Arial" panose="020B0604020202020204" pitchFamily="34" charset="0"/>
              <a:buChar char="•"/>
            </a:pPr>
            <a:r>
              <a:rPr lang="pl-PL" sz="2400" dirty="0"/>
              <a:t>Uwzględnia znaczenie ukryte, intencje nadawcy i szerszy kontekst komunikacji.</a:t>
            </a:r>
          </a:p>
          <a:p>
            <a:r>
              <a:rPr lang="pl-PL" sz="2400" b="1" dirty="0"/>
              <a:t>d. Rozpoznawanie encji (</a:t>
            </a:r>
            <a:r>
              <a:rPr lang="pl-PL" sz="2400" b="1" dirty="0" err="1"/>
              <a:t>Named</a:t>
            </a:r>
            <a:r>
              <a:rPr lang="pl-PL" sz="2400" b="1" dirty="0"/>
              <a:t> </a:t>
            </a:r>
            <a:r>
              <a:rPr lang="pl-PL" sz="2400" b="1" dirty="0" err="1"/>
              <a:t>Entity</a:t>
            </a:r>
            <a:r>
              <a:rPr lang="pl-PL" sz="2400" b="1" dirty="0"/>
              <a:t> </a:t>
            </a:r>
            <a:r>
              <a:rPr lang="pl-PL" sz="2400" b="1" dirty="0" err="1"/>
              <a:t>Recognition</a:t>
            </a:r>
            <a:r>
              <a:rPr lang="pl-PL" sz="2400" b="1" dirty="0"/>
              <a:t>, NER)</a:t>
            </a:r>
          </a:p>
          <a:p>
            <a:pPr>
              <a:buFont typeface="Arial" panose="020B0604020202020204" pitchFamily="34" charset="0"/>
              <a:buChar char="•"/>
            </a:pPr>
            <a:r>
              <a:rPr lang="pl-PL" sz="2400" dirty="0"/>
              <a:t>Identyfikuje i klasyfikuje kluczowe elementy tekstu, np. nazwy własne, daty, lokalizacje.</a:t>
            </a:r>
          </a:p>
          <a:p>
            <a:r>
              <a:rPr lang="pl-PL" sz="2400" b="1" dirty="0"/>
              <a:t>e. Modelowanie języka (Language Modeling)</a:t>
            </a:r>
          </a:p>
          <a:p>
            <a:pPr>
              <a:buFont typeface="Arial" panose="020B0604020202020204" pitchFamily="34" charset="0"/>
              <a:buChar char="•"/>
            </a:pPr>
            <a:r>
              <a:rPr lang="pl-PL" sz="2400" dirty="0"/>
              <a:t>Prognozuje, jakie słowa powinny pojawić się w danym kontekście.</a:t>
            </a:r>
          </a:p>
          <a:p>
            <a:pPr>
              <a:buFont typeface="Arial" panose="020B0604020202020204" pitchFamily="34" charset="0"/>
              <a:buChar char="•"/>
            </a:pPr>
            <a:r>
              <a:rPr lang="pl-PL" sz="2400" dirty="0"/>
              <a:t>Wykorzystywane w autouzupełnianiu i generowaniu tekstu.</a:t>
            </a:r>
          </a:p>
        </p:txBody>
      </p:sp>
    </p:spTree>
    <p:extLst>
      <p:ext uri="{BB962C8B-B14F-4D97-AF65-F5344CB8AC3E}">
        <p14:creationId xmlns:p14="http://schemas.microsoft.com/office/powerpoint/2010/main" val="3340014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9D64E-5524-1444-8A48-DBCFC9A5CD8C}"/>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4F41189-E9E9-E682-B704-053726BA2230}"/>
              </a:ext>
            </a:extLst>
          </p:cNvPr>
          <p:cNvSpPr>
            <a:spLocks noGrp="1"/>
          </p:cNvSpPr>
          <p:nvPr>
            <p:ph type="body" sz="quarter" idx="25"/>
          </p:nvPr>
        </p:nvSpPr>
        <p:spPr/>
        <p:txBody>
          <a:bodyPr/>
          <a:lstStyle/>
          <a:p>
            <a:r>
              <a:rPr lang="pl-PL" dirty="0"/>
              <a:t>Proces analizy NLP</a:t>
            </a:r>
          </a:p>
        </p:txBody>
      </p:sp>
      <p:sp>
        <p:nvSpPr>
          <p:cNvPr id="5" name="pole tekstowe 4">
            <a:extLst>
              <a:ext uri="{FF2B5EF4-FFF2-40B4-BE49-F238E27FC236}">
                <a16:creationId xmlns:a16="http://schemas.microsoft.com/office/drawing/2014/main" id="{A8A2BFAE-43AE-F8EA-81B4-0514D36C744C}"/>
              </a:ext>
            </a:extLst>
          </p:cNvPr>
          <p:cNvSpPr txBox="1"/>
          <p:nvPr/>
        </p:nvSpPr>
        <p:spPr>
          <a:xfrm>
            <a:off x="524073" y="2255443"/>
            <a:ext cx="12404436" cy="4154984"/>
          </a:xfrm>
          <a:prstGeom prst="rect">
            <a:avLst/>
          </a:prstGeom>
          <a:noFill/>
        </p:spPr>
        <p:txBody>
          <a:bodyPr wrap="square">
            <a:spAutoFit/>
          </a:bodyPr>
          <a:lstStyle/>
          <a:p>
            <a:r>
              <a:rPr lang="pl-PL" sz="2400" b="1" dirty="0"/>
              <a:t>a. Przygotowanie danych</a:t>
            </a:r>
          </a:p>
          <a:p>
            <a:pPr>
              <a:buFont typeface="Arial" panose="020B0604020202020204" pitchFamily="34" charset="0"/>
              <a:buChar char="•"/>
            </a:pPr>
            <a:r>
              <a:rPr lang="pl-PL" sz="2400" b="1" dirty="0" err="1"/>
              <a:t>Tokenizacja</a:t>
            </a:r>
            <a:r>
              <a:rPr lang="pl-PL" sz="2400" dirty="0"/>
              <a:t>: Podział tekstu na mniejsze jednostki (np. słowa, zdania).</a:t>
            </a:r>
          </a:p>
          <a:p>
            <a:pPr>
              <a:buFont typeface="Arial" panose="020B0604020202020204" pitchFamily="34" charset="0"/>
              <a:buChar char="•"/>
            </a:pPr>
            <a:r>
              <a:rPr lang="pl-PL" sz="2400" b="1" dirty="0"/>
              <a:t>Usuwanie stop-słów</a:t>
            </a:r>
            <a:r>
              <a:rPr lang="pl-PL" sz="2400" dirty="0"/>
              <a:t>: Wykluczenie słów powszechnych, takich jak „i”, „na”, „ale”.</a:t>
            </a:r>
          </a:p>
          <a:p>
            <a:pPr>
              <a:buFont typeface="Arial" panose="020B0604020202020204" pitchFamily="34" charset="0"/>
              <a:buChar char="•"/>
            </a:pPr>
            <a:r>
              <a:rPr lang="pl-PL" sz="2400" b="1" dirty="0" err="1"/>
              <a:t>Lematyzacja</a:t>
            </a:r>
            <a:r>
              <a:rPr lang="pl-PL" sz="2400" b="1" dirty="0"/>
              <a:t> i </a:t>
            </a:r>
            <a:r>
              <a:rPr lang="pl-PL" sz="2400" b="1" dirty="0" err="1"/>
              <a:t>stemming</a:t>
            </a:r>
            <a:r>
              <a:rPr lang="pl-PL" sz="2400" dirty="0"/>
              <a:t>: Redukcja słów do form podstawowych.</a:t>
            </a:r>
          </a:p>
          <a:p>
            <a:pPr>
              <a:buFont typeface="Arial" panose="020B0604020202020204" pitchFamily="34" charset="0"/>
              <a:buChar char="•"/>
            </a:pPr>
            <a:r>
              <a:rPr lang="pl-PL" sz="2400" b="1" dirty="0"/>
              <a:t>Normalizacja</a:t>
            </a:r>
            <a:r>
              <a:rPr lang="pl-PL" sz="2400" dirty="0"/>
              <a:t>: Usunięcie znaków specjalnych, konwersja na małe litery.</a:t>
            </a:r>
          </a:p>
          <a:p>
            <a:r>
              <a:rPr lang="pl-PL" sz="2400" b="1" dirty="0"/>
              <a:t>b. </a:t>
            </a:r>
            <a:r>
              <a:rPr lang="pl-PL" sz="2400" b="1" dirty="0" err="1"/>
              <a:t>Feature</a:t>
            </a:r>
            <a:r>
              <a:rPr lang="pl-PL" sz="2400" b="1" dirty="0"/>
              <a:t> Engineering</a:t>
            </a:r>
          </a:p>
          <a:p>
            <a:pPr>
              <a:buFont typeface="Arial" panose="020B0604020202020204" pitchFamily="34" charset="0"/>
              <a:buChar char="•"/>
            </a:pPr>
            <a:r>
              <a:rPr lang="pl-PL" sz="2400" b="1" dirty="0" err="1"/>
              <a:t>Bag</a:t>
            </a:r>
            <a:r>
              <a:rPr lang="pl-PL" sz="2400" b="1" dirty="0"/>
              <a:t> of </a:t>
            </a:r>
            <a:r>
              <a:rPr lang="pl-PL" sz="2400" b="1" dirty="0" err="1"/>
              <a:t>Words</a:t>
            </a:r>
            <a:r>
              <a:rPr lang="pl-PL" sz="2400" b="1" dirty="0"/>
              <a:t> (</a:t>
            </a:r>
            <a:r>
              <a:rPr lang="pl-PL" sz="2400" b="1" dirty="0" err="1"/>
              <a:t>BoW</a:t>
            </a:r>
            <a:r>
              <a:rPr lang="pl-PL" sz="2400" b="1" dirty="0"/>
              <a:t>)</a:t>
            </a:r>
            <a:r>
              <a:rPr lang="pl-PL" sz="2400" dirty="0"/>
              <a:t>: Reprezentacja tekstu jako zbioru słów z ich częstością.</a:t>
            </a:r>
          </a:p>
          <a:p>
            <a:pPr>
              <a:buFont typeface="Arial" panose="020B0604020202020204" pitchFamily="34" charset="0"/>
              <a:buChar char="•"/>
            </a:pPr>
            <a:r>
              <a:rPr lang="pl-PL" sz="2400" b="1" dirty="0"/>
              <a:t>TF-IDF (Term </a:t>
            </a:r>
            <a:r>
              <a:rPr lang="pl-PL" sz="2400" b="1" dirty="0" err="1"/>
              <a:t>Frequency-Inverse</a:t>
            </a:r>
            <a:r>
              <a:rPr lang="pl-PL" sz="2400" b="1" dirty="0"/>
              <a:t> </a:t>
            </a:r>
            <a:r>
              <a:rPr lang="pl-PL" sz="2400" b="1" dirty="0" err="1"/>
              <a:t>Document</a:t>
            </a:r>
            <a:r>
              <a:rPr lang="pl-PL" sz="2400" b="1" dirty="0"/>
              <a:t> </a:t>
            </a:r>
            <a:r>
              <a:rPr lang="pl-PL" sz="2400" b="1" dirty="0" err="1"/>
              <a:t>Frequency</a:t>
            </a:r>
            <a:r>
              <a:rPr lang="pl-PL" sz="2400" b="1" dirty="0"/>
              <a:t>)</a:t>
            </a:r>
            <a:r>
              <a:rPr lang="pl-PL" sz="2400" dirty="0"/>
              <a:t>: Mierzy ważność słów w dokumencie, uwzględniając ich częstotliwość w całym zbiorze tekstów.</a:t>
            </a:r>
          </a:p>
          <a:p>
            <a:pPr>
              <a:buFont typeface="Arial" panose="020B0604020202020204" pitchFamily="34" charset="0"/>
              <a:buChar char="•"/>
            </a:pPr>
            <a:r>
              <a:rPr lang="pl-PL" sz="2400" b="1" dirty="0"/>
              <a:t>Word </a:t>
            </a:r>
            <a:r>
              <a:rPr lang="pl-PL" sz="2400" b="1" dirty="0" err="1"/>
              <a:t>Embeddings</a:t>
            </a:r>
            <a:r>
              <a:rPr lang="pl-PL" sz="2400" dirty="0"/>
              <a:t>: Reprezentacje numeryczne słów, np. Word2Vec, </a:t>
            </a:r>
            <a:r>
              <a:rPr lang="pl-PL" sz="2400" dirty="0" err="1"/>
              <a:t>GloVe</a:t>
            </a:r>
            <a:r>
              <a:rPr lang="pl-PL" sz="2400" dirty="0"/>
              <a:t>, które zachowują relacje semantyczne.</a:t>
            </a:r>
          </a:p>
        </p:txBody>
      </p:sp>
    </p:spTree>
    <p:extLst>
      <p:ext uri="{BB962C8B-B14F-4D97-AF65-F5344CB8AC3E}">
        <p14:creationId xmlns:p14="http://schemas.microsoft.com/office/powerpoint/2010/main" val="3917491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2CD85-504E-557C-77FC-3BC5D465C726}"/>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0E75DF-A91D-26F2-8574-9F4110631096}"/>
              </a:ext>
            </a:extLst>
          </p:cNvPr>
          <p:cNvSpPr>
            <a:spLocks noGrp="1"/>
          </p:cNvSpPr>
          <p:nvPr>
            <p:ph type="body" sz="quarter" idx="25"/>
          </p:nvPr>
        </p:nvSpPr>
        <p:spPr/>
        <p:txBody>
          <a:bodyPr/>
          <a:lstStyle/>
          <a:p>
            <a:r>
              <a:rPr lang="pl-PL" dirty="0"/>
              <a:t>Proces analizy NLP</a:t>
            </a:r>
          </a:p>
        </p:txBody>
      </p:sp>
      <p:sp>
        <p:nvSpPr>
          <p:cNvPr id="4" name="pole tekstowe 3">
            <a:extLst>
              <a:ext uri="{FF2B5EF4-FFF2-40B4-BE49-F238E27FC236}">
                <a16:creationId xmlns:a16="http://schemas.microsoft.com/office/drawing/2014/main" id="{4F0AEE56-3D88-4839-078C-4BFBA8B29DAB}"/>
              </a:ext>
            </a:extLst>
          </p:cNvPr>
          <p:cNvSpPr txBox="1"/>
          <p:nvPr/>
        </p:nvSpPr>
        <p:spPr>
          <a:xfrm>
            <a:off x="923636" y="2372533"/>
            <a:ext cx="6096000" cy="1938992"/>
          </a:xfrm>
          <a:prstGeom prst="rect">
            <a:avLst/>
          </a:prstGeom>
          <a:noFill/>
        </p:spPr>
        <p:txBody>
          <a:bodyPr wrap="square">
            <a:spAutoFit/>
          </a:bodyPr>
          <a:lstStyle/>
          <a:p>
            <a:r>
              <a:rPr lang="pl-PL" sz="2400" b="1" dirty="0"/>
              <a:t>c. Modelowanie i analiza</a:t>
            </a:r>
          </a:p>
          <a:p>
            <a:pPr>
              <a:buFont typeface="Arial" panose="020B0604020202020204" pitchFamily="34" charset="0"/>
              <a:buChar char="•"/>
            </a:pPr>
            <a:r>
              <a:rPr lang="pl-PL" sz="2400" dirty="0"/>
              <a:t>Wykorzystanie modeli maszynowego uczenia (np. SVM, drzewa decyzyjne) lub głębokiego uczenia (np. sieci neuronowe, takie jak BERT, GPT).</a:t>
            </a:r>
          </a:p>
        </p:txBody>
      </p:sp>
    </p:spTree>
    <p:extLst>
      <p:ext uri="{BB962C8B-B14F-4D97-AF65-F5344CB8AC3E}">
        <p14:creationId xmlns:p14="http://schemas.microsoft.com/office/powerpoint/2010/main" val="22051968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036641-D7FC-3AA8-407A-36E7B77655AC}"/>
              </a:ext>
            </a:extLst>
          </p:cNvPr>
          <p:cNvSpPr>
            <a:spLocks noGrp="1"/>
          </p:cNvSpPr>
          <p:nvPr>
            <p:ph type="body" sz="quarter" idx="25"/>
          </p:nvPr>
        </p:nvSpPr>
        <p:spPr/>
        <p:txBody>
          <a:bodyPr/>
          <a:lstStyle/>
          <a:p>
            <a:r>
              <a:rPr lang="pl-PL" dirty="0"/>
              <a:t>Zastosowania NLP</a:t>
            </a:r>
          </a:p>
        </p:txBody>
      </p:sp>
      <p:sp>
        <p:nvSpPr>
          <p:cNvPr id="4" name="pole tekstowe 3">
            <a:extLst>
              <a:ext uri="{FF2B5EF4-FFF2-40B4-BE49-F238E27FC236}">
                <a16:creationId xmlns:a16="http://schemas.microsoft.com/office/drawing/2014/main" id="{B2F58B2F-5738-FDAB-598C-3C34A591DE8F}"/>
              </a:ext>
            </a:extLst>
          </p:cNvPr>
          <p:cNvSpPr txBox="1"/>
          <p:nvPr/>
        </p:nvSpPr>
        <p:spPr>
          <a:xfrm>
            <a:off x="957071" y="2565511"/>
            <a:ext cx="9892147" cy="3046988"/>
          </a:xfrm>
          <a:prstGeom prst="rect">
            <a:avLst/>
          </a:prstGeom>
          <a:noFill/>
        </p:spPr>
        <p:txBody>
          <a:bodyPr wrap="square">
            <a:spAutoFit/>
          </a:bodyPr>
          <a:lstStyle/>
          <a:p>
            <a:r>
              <a:rPr lang="pl-PL" sz="2400" b="1" dirty="0"/>
              <a:t>a. Analiza tekstu</a:t>
            </a:r>
          </a:p>
          <a:p>
            <a:pPr>
              <a:buFont typeface="Arial" panose="020B0604020202020204" pitchFamily="34" charset="0"/>
              <a:buChar char="•"/>
            </a:pPr>
            <a:r>
              <a:rPr lang="pl-PL" sz="2400" b="1" dirty="0"/>
              <a:t>Analiza sentymentu</a:t>
            </a:r>
            <a:r>
              <a:rPr lang="pl-PL" sz="2400" dirty="0"/>
              <a:t>: Rozpoznawanie emocji i opinii w recenzjach, postach w mediach społecznościowych itp.</a:t>
            </a:r>
          </a:p>
          <a:p>
            <a:pPr>
              <a:buFont typeface="Arial" panose="020B0604020202020204" pitchFamily="34" charset="0"/>
              <a:buChar char="•"/>
            </a:pPr>
            <a:r>
              <a:rPr lang="pl-PL" sz="2400" b="1" dirty="0"/>
              <a:t>Klasyfikacja tekstu</a:t>
            </a:r>
            <a:r>
              <a:rPr lang="pl-PL" sz="2400" dirty="0"/>
              <a:t>: Przypisywanie dokumentów do określonych kategorii (np. spam vs. nie-spam).</a:t>
            </a:r>
          </a:p>
          <a:p>
            <a:r>
              <a:rPr lang="pl-PL" sz="2400" b="1" dirty="0"/>
              <a:t>b. Przetwarzanie mowy</a:t>
            </a:r>
          </a:p>
          <a:p>
            <a:pPr>
              <a:buFont typeface="Arial" panose="020B0604020202020204" pitchFamily="34" charset="0"/>
              <a:buChar char="•"/>
            </a:pPr>
            <a:r>
              <a:rPr lang="pl-PL" sz="2400" dirty="0"/>
              <a:t>Rozpoznawanie mowy (speech-to-</a:t>
            </a:r>
            <a:r>
              <a:rPr lang="pl-PL" sz="2400" dirty="0" err="1"/>
              <a:t>text</a:t>
            </a:r>
            <a:r>
              <a:rPr lang="pl-PL" sz="2400" dirty="0"/>
              <a:t>) i generowanie mowy (</a:t>
            </a:r>
            <a:r>
              <a:rPr lang="pl-PL" sz="2400" dirty="0" err="1"/>
              <a:t>text</a:t>
            </a:r>
            <a:r>
              <a:rPr lang="pl-PL" sz="2400" dirty="0"/>
              <a:t>-to-speech).</a:t>
            </a:r>
          </a:p>
        </p:txBody>
      </p:sp>
    </p:spTree>
    <p:extLst>
      <p:ext uri="{BB962C8B-B14F-4D97-AF65-F5344CB8AC3E}">
        <p14:creationId xmlns:p14="http://schemas.microsoft.com/office/powerpoint/2010/main" val="141894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 symbol zastępczy 7" descr="abstrakcyjny obraz">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a:stretch/>
        </p:blipFill>
        <p:spPr/>
      </p:pic>
      <p:sp>
        <p:nvSpPr>
          <p:cNvPr id="9" name="Tytuł 8">
            <a:extLst>
              <a:ext uri="{FF2B5EF4-FFF2-40B4-BE49-F238E27FC236}">
                <a16:creationId xmlns:a16="http://schemas.microsoft.com/office/drawing/2014/main" id="{79DC1498-E692-42BA-B69F-6D37E6CFACA0}"/>
              </a:ext>
            </a:extLst>
          </p:cNvPr>
          <p:cNvSpPr>
            <a:spLocks noGrp="1"/>
          </p:cNvSpPr>
          <p:nvPr>
            <p:ph type="title"/>
          </p:nvPr>
        </p:nvSpPr>
        <p:spPr/>
        <p:txBody>
          <a:bodyPr rtlCol="0"/>
          <a:lstStyle/>
          <a:p>
            <a:r>
              <a:rPr lang="en-US" b="1" dirty="0">
                <a:solidFill>
                  <a:schemeClr val="accent4">
                    <a:lumMod val="60000"/>
                    <a:lumOff val="40000"/>
                  </a:schemeClr>
                </a:solidFill>
              </a:rPr>
              <a:t>ANIMA</a:t>
            </a:r>
            <a:br>
              <a:rPr lang="en-US" dirty="0">
                <a:solidFill>
                  <a:schemeClr val="accent4">
                    <a:lumMod val="60000"/>
                    <a:lumOff val="40000"/>
                  </a:schemeClr>
                </a:solidFill>
              </a:rPr>
            </a:br>
            <a:r>
              <a:rPr lang="en-US" i="1" dirty="0">
                <a:solidFill>
                  <a:schemeClr val="accent4">
                    <a:lumMod val="60000"/>
                    <a:lumOff val="40000"/>
                  </a:schemeClr>
                </a:solidFill>
              </a:rPr>
              <a:t>Analogical Neural Interface for Meaning Assembly</a:t>
            </a:r>
            <a:endParaRPr lang="pl-PL" noProof="1">
              <a:solidFill>
                <a:schemeClr val="accent4">
                  <a:lumMod val="60000"/>
                  <a:lumOff val="40000"/>
                </a:schemeClr>
              </a:solidFill>
            </a:endParaRPr>
          </a:p>
        </p:txBody>
      </p:sp>
      <p:sp>
        <p:nvSpPr>
          <p:cNvPr id="7" name="Tekst — symbol zastępczy 6">
            <a:extLst>
              <a:ext uri="{FF2B5EF4-FFF2-40B4-BE49-F238E27FC236}">
                <a16:creationId xmlns:a16="http://schemas.microsoft.com/office/drawing/2014/main" id="{5D865526-EC39-4780-A2A8-274A80A5C19B}"/>
              </a:ext>
            </a:extLst>
          </p:cNvPr>
          <p:cNvSpPr>
            <a:spLocks noGrp="1"/>
          </p:cNvSpPr>
          <p:nvPr>
            <p:ph type="body" idx="1"/>
          </p:nvPr>
        </p:nvSpPr>
        <p:spPr>
          <a:xfrm>
            <a:off x="1847088" y="4660071"/>
            <a:ext cx="9482328" cy="518795"/>
          </a:xfrm>
        </p:spPr>
        <p:txBody>
          <a:bodyPr rtlCol="0"/>
          <a:lstStyle/>
          <a:p>
            <a:r>
              <a:rPr lang="pl-PL" dirty="0"/>
              <a:t>Przełomowe AI oparte na intencji • PCJ • inspiracja </a:t>
            </a:r>
            <a:r>
              <a:rPr lang="pl-PL" dirty="0" err="1"/>
              <a:t>Penrose’em</a:t>
            </a:r>
            <a:endParaRPr lang="pl-PL" noProof="1"/>
          </a:p>
        </p:txBody>
      </p:sp>
      <p:sp>
        <p:nvSpPr>
          <p:cNvPr id="4" name="Symbol zastępczy tekstu 3">
            <a:extLst>
              <a:ext uri="{FF2B5EF4-FFF2-40B4-BE49-F238E27FC236}">
                <a16:creationId xmlns:a16="http://schemas.microsoft.com/office/drawing/2014/main" id="{DBB7E87F-F27A-BFED-6087-EBCE68C6A4A1}"/>
              </a:ext>
            </a:extLst>
          </p:cNvPr>
          <p:cNvSpPr>
            <a:spLocks noGrp="1"/>
          </p:cNvSpPr>
          <p:nvPr>
            <p:ph type="body" sz="quarter" idx="12"/>
          </p:nvPr>
        </p:nvSpPr>
        <p:spPr/>
        <p:txBody>
          <a:bodyPr/>
          <a:lstStyle/>
          <a:p>
            <a:endParaRPr lang="pl-PL"/>
          </a:p>
        </p:txBody>
      </p:sp>
    </p:spTree>
    <p:extLst>
      <p:ext uri="{BB962C8B-B14F-4D97-AF65-F5344CB8AC3E}">
        <p14:creationId xmlns:p14="http://schemas.microsoft.com/office/powerpoint/2010/main" val="3927832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DB329-808F-1FB5-0615-60181DA25BE1}"/>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0327F0B-BCAA-6B40-4D7C-10322237B32A}"/>
              </a:ext>
            </a:extLst>
          </p:cNvPr>
          <p:cNvSpPr>
            <a:spLocks noGrp="1"/>
          </p:cNvSpPr>
          <p:nvPr>
            <p:ph type="body" sz="quarter" idx="25"/>
          </p:nvPr>
        </p:nvSpPr>
        <p:spPr/>
        <p:txBody>
          <a:bodyPr/>
          <a:lstStyle/>
          <a:p>
            <a:r>
              <a:rPr lang="pl-PL" dirty="0"/>
              <a:t>Zastosowania NLP</a:t>
            </a:r>
          </a:p>
        </p:txBody>
      </p:sp>
      <p:sp>
        <p:nvSpPr>
          <p:cNvPr id="5" name="pole tekstowe 4">
            <a:extLst>
              <a:ext uri="{FF2B5EF4-FFF2-40B4-BE49-F238E27FC236}">
                <a16:creationId xmlns:a16="http://schemas.microsoft.com/office/drawing/2014/main" id="{151230F0-72FE-C44B-0504-36B5097CAFAD}"/>
              </a:ext>
            </a:extLst>
          </p:cNvPr>
          <p:cNvSpPr txBox="1"/>
          <p:nvPr/>
        </p:nvSpPr>
        <p:spPr>
          <a:xfrm>
            <a:off x="1108363" y="2324965"/>
            <a:ext cx="9975273" cy="4154984"/>
          </a:xfrm>
          <a:prstGeom prst="rect">
            <a:avLst/>
          </a:prstGeom>
          <a:noFill/>
        </p:spPr>
        <p:txBody>
          <a:bodyPr wrap="square">
            <a:spAutoFit/>
          </a:bodyPr>
          <a:lstStyle/>
          <a:p>
            <a:r>
              <a:rPr lang="pl-PL" sz="2400" b="1" dirty="0"/>
              <a:t>c. Tłumaczenie maszynowe</a:t>
            </a:r>
          </a:p>
          <a:p>
            <a:pPr>
              <a:buFont typeface="Arial" panose="020B0604020202020204" pitchFamily="34" charset="0"/>
              <a:buChar char="•"/>
            </a:pPr>
            <a:r>
              <a:rPr lang="pl-PL" sz="2400" dirty="0"/>
              <a:t>Automatyczne tłumaczenie tekstu między różnymi językami (np. Google </a:t>
            </a:r>
            <a:r>
              <a:rPr lang="pl-PL" sz="2400" dirty="0" err="1"/>
              <a:t>Translate</a:t>
            </a:r>
            <a:r>
              <a:rPr lang="pl-PL" sz="2400" dirty="0"/>
              <a:t>).</a:t>
            </a:r>
          </a:p>
          <a:p>
            <a:r>
              <a:rPr lang="pl-PL" sz="2400" b="1" dirty="0"/>
              <a:t>d. Wirtualni asystenci</a:t>
            </a:r>
          </a:p>
          <a:p>
            <a:pPr>
              <a:buFont typeface="Arial" panose="020B0604020202020204" pitchFamily="34" charset="0"/>
              <a:buChar char="•"/>
            </a:pPr>
            <a:r>
              <a:rPr lang="pl-PL" sz="2400" dirty="0"/>
              <a:t>Rozumienie poleceń głosowych i tekstowych (np. </a:t>
            </a:r>
            <a:r>
              <a:rPr lang="pl-PL" sz="2400" dirty="0" err="1"/>
              <a:t>Alexa</a:t>
            </a:r>
            <a:r>
              <a:rPr lang="pl-PL" sz="2400" dirty="0"/>
              <a:t>, </a:t>
            </a:r>
            <a:r>
              <a:rPr lang="pl-PL" sz="2400" dirty="0" err="1"/>
              <a:t>Siri</a:t>
            </a:r>
            <a:r>
              <a:rPr lang="pl-PL" sz="2400" dirty="0"/>
              <a:t>, Google Assistant).</a:t>
            </a:r>
          </a:p>
          <a:p>
            <a:r>
              <a:rPr lang="pl-PL" sz="2400" b="1" dirty="0"/>
              <a:t>e. </a:t>
            </a:r>
            <a:r>
              <a:rPr lang="pl-PL" sz="2400" b="1" dirty="0" err="1"/>
              <a:t>Chatboty</a:t>
            </a:r>
            <a:endParaRPr lang="pl-PL" sz="2400" b="1" dirty="0"/>
          </a:p>
          <a:p>
            <a:pPr>
              <a:buFont typeface="Arial" panose="020B0604020202020204" pitchFamily="34" charset="0"/>
              <a:buChar char="•"/>
            </a:pPr>
            <a:r>
              <a:rPr lang="pl-PL" sz="2400" dirty="0"/>
              <a:t>Automatyzacja komunikacji z klientami w obsłudze klienta, wsparciu technicznym czy e-commerce.</a:t>
            </a:r>
          </a:p>
          <a:p>
            <a:r>
              <a:rPr lang="pl-PL" sz="2400" b="1" dirty="0"/>
              <a:t>f. Systemy rekomendacyjne</a:t>
            </a:r>
          </a:p>
          <a:p>
            <a:pPr>
              <a:buFont typeface="Arial" panose="020B0604020202020204" pitchFamily="34" charset="0"/>
              <a:buChar char="•"/>
            </a:pPr>
            <a:r>
              <a:rPr lang="pl-PL" sz="2400" dirty="0"/>
              <a:t>Sugestie na podstawie analizy treści, np. artykułów czy książek.</a:t>
            </a:r>
          </a:p>
        </p:txBody>
      </p:sp>
    </p:spTree>
    <p:extLst>
      <p:ext uri="{BB962C8B-B14F-4D97-AF65-F5344CB8AC3E}">
        <p14:creationId xmlns:p14="http://schemas.microsoft.com/office/powerpoint/2010/main" val="2908484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C1F85-EE9F-0F43-C7F3-C230FB95A189}"/>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B9761F-2C77-FDAA-4718-56F81DB631F8}"/>
              </a:ext>
            </a:extLst>
          </p:cNvPr>
          <p:cNvSpPr>
            <a:spLocks noGrp="1"/>
          </p:cNvSpPr>
          <p:nvPr>
            <p:ph type="body" sz="quarter" idx="25"/>
          </p:nvPr>
        </p:nvSpPr>
        <p:spPr/>
        <p:txBody>
          <a:bodyPr/>
          <a:lstStyle/>
          <a:p>
            <a:r>
              <a:rPr lang="pl-PL" dirty="0"/>
              <a:t>Wyzwania NLP</a:t>
            </a:r>
          </a:p>
        </p:txBody>
      </p:sp>
      <p:sp>
        <p:nvSpPr>
          <p:cNvPr id="3" name="Rectangle 1">
            <a:extLst>
              <a:ext uri="{FF2B5EF4-FFF2-40B4-BE49-F238E27FC236}">
                <a16:creationId xmlns:a16="http://schemas.microsoft.com/office/drawing/2014/main" id="{DAC90672-FC2C-C60C-630C-D879840686DE}"/>
              </a:ext>
            </a:extLst>
          </p:cNvPr>
          <p:cNvSpPr>
            <a:spLocks noChangeArrowheads="1"/>
          </p:cNvSpPr>
          <p:nvPr/>
        </p:nvSpPr>
        <p:spPr bwMode="auto">
          <a:xfrm>
            <a:off x="910550" y="2775703"/>
            <a:ext cx="9337748"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buFontTx/>
              <a:buChar char="•"/>
            </a:pPr>
            <a:r>
              <a:rPr lang="pl-PL" altLang="pl-PL" sz="2400" b="1" dirty="0">
                <a:latin typeface="Arial" panose="020B0604020202020204" pitchFamily="34" charset="0"/>
              </a:rPr>
              <a:t>Wielość języków</a:t>
            </a:r>
            <a:r>
              <a:rPr lang="pl-PL" altLang="pl-PL" sz="2400" dirty="0">
                <a:latin typeface="Arial" panose="020B0604020202020204" pitchFamily="34" charset="0"/>
              </a:rPr>
              <a:t>: Każdy język ma swoje specyficzne cechy.</a:t>
            </a:r>
          </a:p>
          <a:p>
            <a:pPr defTabSz="1219170" eaLnBrk="0" fontAlgn="base" hangingPunct="0">
              <a:spcBef>
                <a:spcPct val="0"/>
              </a:spcBef>
              <a:spcAft>
                <a:spcPct val="0"/>
              </a:spcAft>
              <a:buFontTx/>
              <a:buChar char="•"/>
            </a:pPr>
            <a:r>
              <a:rPr lang="pl-PL" altLang="pl-PL" sz="2400" b="1" dirty="0">
                <a:latin typeface="Arial" panose="020B0604020202020204" pitchFamily="34" charset="0"/>
              </a:rPr>
              <a:t>Polisemia i homonimia</a:t>
            </a:r>
            <a:r>
              <a:rPr lang="pl-PL" altLang="pl-PL" sz="2400" dirty="0">
                <a:latin typeface="Arial" panose="020B0604020202020204" pitchFamily="34" charset="0"/>
              </a:rPr>
              <a:t>: Słowa mogą mieć wiele znaczeń.</a:t>
            </a:r>
          </a:p>
          <a:p>
            <a:pPr defTabSz="1219170" eaLnBrk="0" fontAlgn="base" hangingPunct="0">
              <a:spcBef>
                <a:spcPct val="0"/>
              </a:spcBef>
              <a:spcAft>
                <a:spcPct val="0"/>
              </a:spcAft>
              <a:buFontTx/>
              <a:buChar char="•"/>
            </a:pPr>
            <a:r>
              <a:rPr lang="pl-PL" altLang="pl-PL" sz="2400" b="1" dirty="0">
                <a:latin typeface="Arial" panose="020B0604020202020204" pitchFamily="34" charset="0"/>
              </a:rPr>
              <a:t>Ironia i sarkazm</a:t>
            </a:r>
            <a:r>
              <a:rPr lang="pl-PL" altLang="pl-PL" sz="2400" dirty="0">
                <a:latin typeface="Arial" panose="020B0604020202020204" pitchFamily="34" charset="0"/>
              </a:rPr>
              <a:t>: Trudne do zidentyfikowania bez kontekstu.</a:t>
            </a:r>
          </a:p>
          <a:p>
            <a:pPr defTabSz="1219170" eaLnBrk="0" fontAlgn="base" hangingPunct="0">
              <a:spcBef>
                <a:spcPct val="0"/>
              </a:spcBef>
              <a:spcAft>
                <a:spcPct val="0"/>
              </a:spcAft>
              <a:buFontTx/>
              <a:buChar char="•"/>
            </a:pPr>
            <a:r>
              <a:rPr lang="pl-PL" altLang="pl-PL" sz="2400" b="1" dirty="0">
                <a:latin typeface="Arial" panose="020B0604020202020204" pitchFamily="34" charset="0"/>
              </a:rPr>
              <a:t>Brak danych</a:t>
            </a:r>
            <a:r>
              <a:rPr lang="pl-PL" altLang="pl-PL" sz="2400" dirty="0">
                <a:latin typeface="Arial" panose="020B0604020202020204" pitchFamily="34" charset="0"/>
              </a:rPr>
              <a:t>: Niski zasób danych w przypadku rzadkich języków lub dziedzin specjalistycznych.</a:t>
            </a:r>
          </a:p>
          <a:p>
            <a:pPr defTabSz="1219170" eaLnBrk="0" fontAlgn="base" hangingPunct="0">
              <a:spcBef>
                <a:spcPct val="0"/>
              </a:spcBef>
              <a:spcAft>
                <a:spcPct val="0"/>
              </a:spcAft>
              <a:buFontTx/>
              <a:buChar char="•"/>
            </a:pPr>
            <a:r>
              <a:rPr lang="pl-PL" altLang="pl-PL" sz="2400" b="1" dirty="0">
                <a:latin typeface="Arial" panose="020B0604020202020204" pitchFamily="34" charset="0"/>
              </a:rPr>
              <a:t>Obciążenia obliczeniowe</a:t>
            </a:r>
            <a:r>
              <a:rPr lang="pl-PL" altLang="pl-PL" sz="2400" dirty="0">
                <a:latin typeface="Arial" panose="020B0604020202020204" pitchFamily="34" charset="0"/>
              </a:rPr>
              <a:t>: Modele NLP, zwłaszcza te </a:t>
            </a:r>
            <a:r>
              <a:rPr lang="pl-PL" altLang="pl-PL" sz="2400" dirty="0" err="1">
                <a:latin typeface="Arial" panose="020B0604020202020204" pitchFamily="34" charset="0"/>
              </a:rPr>
              <a:t>pretrenowane</a:t>
            </a:r>
            <a:r>
              <a:rPr lang="pl-PL" altLang="pl-PL" sz="2400" dirty="0">
                <a:latin typeface="Arial" panose="020B0604020202020204" pitchFamily="34" charset="0"/>
              </a:rPr>
              <a:t>, wymagają znacznych zasobów obliczeniowych. </a:t>
            </a:r>
          </a:p>
        </p:txBody>
      </p:sp>
    </p:spTree>
    <p:extLst>
      <p:ext uri="{BB962C8B-B14F-4D97-AF65-F5344CB8AC3E}">
        <p14:creationId xmlns:p14="http://schemas.microsoft.com/office/powerpoint/2010/main" val="837326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Mistrzostwo w praktyce — jak naprawdę wykorzystać moc GPT?</a:t>
            </a:r>
          </a:p>
        </p:txBody>
      </p:sp>
      <p:sp>
        <p:nvSpPr>
          <p:cNvPr id="3" name="Content Placeholder 2"/>
          <p:cNvSpPr>
            <a:spLocks noGrp="1"/>
          </p:cNvSpPr>
          <p:nvPr>
            <p:ph idx="1"/>
          </p:nvPr>
        </p:nvSpPr>
        <p:spPr/>
        <p:txBody>
          <a:bodyPr/>
          <a:lstStyle/>
          <a:p>
            <a:r>
              <a:rPr dirty="0"/>
              <a:t>GPT to </a:t>
            </a:r>
            <a:r>
              <a:rPr dirty="0" err="1"/>
              <a:t>nie</a:t>
            </a:r>
            <a:r>
              <a:rPr dirty="0"/>
              <a:t> </a:t>
            </a:r>
            <a:r>
              <a:rPr dirty="0" err="1"/>
              <a:t>tylko</a:t>
            </a:r>
            <a:r>
              <a:rPr dirty="0"/>
              <a:t> </a:t>
            </a:r>
            <a:r>
              <a:rPr dirty="0" err="1"/>
              <a:t>narzędzie</a:t>
            </a:r>
            <a:r>
              <a:rPr dirty="0"/>
              <a:t>, to </a:t>
            </a:r>
            <a:r>
              <a:rPr dirty="0" err="1"/>
              <a:t>współtwórca</a:t>
            </a:r>
            <a:r>
              <a:rPr dirty="0"/>
              <a:t>. Jak </a:t>
            </a:r>
            <a:r>
              <a:rPr dirty="0" err="1"/>
              <a:t>wydobyć</a:t>
            </a:r>
            <a:r>
              <a:rPr dirty="0"/>
              <a:t> z </a:t>
            </a:r>
            <a:r>
              <a:rPr dirty="0" err="1"/>
              <a:t>niego</a:t>
            </a:r>
            <a:r>
              <a:rPr dirty="0"/>
              <a:t> </a:t>
            </a:r>
            <a:r>
              <a:rPr dirty="0" err="1"/>
              <a:t>głębię</a:t>
            </a:r>
            <a:r>
              <a:rPr dirty="0"/>
              <a:t> </a:t>
            </a:r>
            <a:r>
              <a:rPr dirty="0" err="1"/>
              <a:t>intelektu</a:t>
            </a:r>
            <a:r>
              <a:rPr dirty="0"/>
              <a:t> </a:t>
            </a:r>
            <a:r>
              <a:rPr dirty="0" err="1"/>
              <a:t>i</a:t>
            </a:r>
            <a:r>
              <a:rPr dirty="0"/>
              <a:t> </a:t>
            </a:r>
            <a:r>
              <a:rPr dirty="0" err="1"/>
              <a:t>kreatywności</a:t>
            </a:r>
            <a:r>
              <a:rPr dirty="0"/>
              <a:t>, </a:t>
            </a:r>
            <a:r>
              <a:rPr dirty="0" err="1"/>
              <a:t>która</a:t>
            </a:r>
            <a:r>
              <a:rPr dirty="0"/>
              <a:t> </a:t>
            </a:r>
            <a:r>
              <a:rPr dirty="0" err="1"/>
              <a:t>zmienia</a:t>
            </a:r>
            <a:r>
              <a:rPr dirty="0"/>
              <a:t> </a:t>
            </a:r>
            <a:r>
              <a:rPr dirty="0" err="1"/>
              <a:t>pracę</a:t>
            </a:r>
            <a:r>
              <a:rPr dirty="0"/>
              <a:t> w </a:t>
            </a:r>
            <a:r>
              <a:rPr dirty="0" err="1"/>
              <a:t>sztukę</a:t>
            </a:r>
            <a:r>
              <a:rPr dirty="0"/>
              <a:t>?</a:t>
            </a:r>
          </a:p>
          <a:p>
            <a:endParaRPr dirty="0"/>
          </a:p>
          <a:p>
            <a:pPr marL="0" indent="0">
              <a:buNone/>
            </a:pPr>
            <a:r>
              <a:rPr dirty="0"/>
              <a:t>— Arthur C. Clarke: „</a:t>
            </a:r>
            <a:r>
              <a:rPr dirty="0" err="1"/>
              <a:t>Każda</a:t>
            </a:r>
            <a:r>
              <a:rPr dirty="0"/>
              <a:t> </a:t>
            </a:r>
            <a:r>
              <a:rPr dirty="0" err="1"/>
              <a:t>wystarczająco</a:t>
            </a:r>
            <a:r>
              <a:rPr dirty="0"/>
              <a:t> </a:t>
            </a:r>
            <a:r>
              <a:rPr dirty="0" err="1"/>
              <a:t>zaawansowana</a:t>
            </a:r>
            <a:r>
              <a:rPr dirty="0"/>
              <a:t> </a:t>
            </a:r>
            <a:r>
              <a:rPr dirty="0" err="1"/>
              <a:t>technologia</a:t>
            </a:r>
            <a:r>
              <a:rPr dirty="0"/>
              <a:t> jest </a:t>
            </a:r>
            <a:r>
              <a:rPr dirty="0" err="1"/>
              <a:t>nie</a:t>
            </a:r>
            <a:r>
              <a:rPr dirty="0"/>
              <a:t> do </a:t>
            </a:r>
            <a:r>
              <a:rPr dirty="0" err="1"/>
              <a:t>odróżnienia</a:t>
            </a:r>
            <a:r>
              <a:rPr dirty="0"/>
              <a:t> od </a:t>
            </a:r>
            <a:r>
              <a:rPr dirty="0" err="1"/>
              <a:t>magii</a:t>
            </a:r>
            <a:r>
              <a:rPr dirty="0"/>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1. Myśl jak dyrygent, nie jak operator</a:t>
            </a:r>
          </a:p>
        </p:txBody>
      </p:sp>
      <p:sp>
        <p:nvSpPr>
          <p:cNvPr id="3" name="Content Placeholder 2"/>
          <p:cNvSpPr>
            <a:spLocks noGrp="1"/>
          </p:cNvSpPr>
          <p:nvPr>
            <p:ph idx="1"/>
          </p:nvPr>
        </p:nvSpPr>
        <p:spPr/>
        <p:txBody>
          <a:bodyPr/>
          <a:lstStyle/>
          <a:p>
            <a:r>
              <a:t>GPT to nie system rozkazowy, lecz dialogowy. Traktuj go jak partnera twórczego, który czeka na kontekst, emocję i wizję celu.</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2. Rozbij problem na mikrozadania</a:t>
            </a:r>
          </a:p>
        </p:txBody>
      </p:sp>
      <p:sp>
        <p:nvSpPr>
          <p:cNvPr id="3" name="Content Placeholder 2"/>
          <p:cNvSpPr>
            <a:spLocks noGrp="1"/>
          </p:cNvSpPr>
          <p:nvPr>
            <p:ph idx="1"/>
          </p:nvPr>
        </p:nvSpPr>
        <p:spPr/>
        <p:txBody>
          <a:bodyPr/>
          <a:lstStyle/>
          <a:p>
            <a:r>
              <a:t>Zamiast: „Zrób mi plan marketingowy” — rozbij to na: kanały promocji, strategię narracji, CTA emocjonalne. Wchodzisz w proces iteracyjny.</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3. Używaj GPT do myślenia, nie tylko pisania</a:t>
            </a:r>
          </a:p>
        </p:txBody>
      </p:sp>
      <p:sp>
        <p:nvSpPr>
          <p:cNvPr id="3" name="Content Placeholder 2"/>
          <p:cNvSpPr>
            <a:spLocks noGrp="1"/>
          </p:cNvSpPr>
          <p:nvPr>
            <p:ph idx="1"/>
          </p:nvPr>
        </p:nvSpPr>
        <p:spPr/>
        <p:txBody>
          <a:bodyPr>
            <a:normAutofit/>
          </a:bodyPr>
          <a:lstStyle/>
          <a:p>
            <a:r>
              <a:rPr dirty="0" err="1"/>
              <a:t>Największy</a:t>
            </a:r>
            <a:r>
              <a:rPr dirty="0"/>
              <a:t> </a:t>
            </a:r>
            <a:r>
              <a:rPr dirty="0" err="1"/>
              <a:t>potencjał</a:t>
            </a:r>
            <a:r>
              <a:rPr dirty="0"/>
              <a:t> GPT to </a:t>
            </a:r>
            <a:r>
              <a:rPr dirty="0" err="1"/>
              <a:t>wspomaganie</a:t>
            </a:r>
            <a:r>
              <a:rPr dirty="0"/>
              <a:t> </a:t>
            </a:r>
            <a:r>
              <a:rPr dirty="0" err="1"/>
              <a:t>myślenia</a:t>
            </a:r>
            <a:r>
              <a:rPr dirty="0"/>
              <a:t>:</a:t>
            </a:r>
          </a:p>
          <a:p>
            <a:pPr marL="0" indent="0">
              <a:buNone/>
            </a:pPr>
            <a:r>
              <a:rPr dirty="0"/>
              <a:t>• </a:t>
            </a:r>
            <a:r>
              <a:rPr dirty="0" err="1"/>
              <a:t>Zadaj</a:t>
            </a:r>
            <a:r>
              <a:rPr dirty="0"/>
              <a:t> </a:t>
            </a:r>
            <a:r>
              <a:rPr dirty="0" err="1"/>
              <a:t>pytania</a:t>
            </a:r>
            <a:r>
              <a:rPr dirty="0"/>
              <a:t> </a:t>
            </a:r>
            <a:r>
              <a:rPr dirty="0" err="1"/>
              <a:t>prowokujące</a:t>
            </a:r>
            <a:endParaRPr dirty="0"/>
          </a:p>
          <a:p>
            <a:pPr marL="0" indent="0">
              <a:buNone/>
            </a:pPr>
            <a:r>
              <a:rPr dirty="0"/>
              <a:t>• </a:t>
            </a:r>
            <a:r>
              <a:rPr dirty="0" err="1"/>
              <a:t>Poproś</a:t>
            </a:r>
            <a:r>
              <a:rPr dirty="0"/>
              <a:t> o </a:t>
            </a:r>
            <a:r>
              <a:rPr dirty="0" err="1"/>
              <a:t>krytykę</a:t>
            </a:r>
            <a:r>
              <a:rPr dirty="0"/>
              <a:t> </a:t>
            </a:r>
            <a:r>
              <a:rPr dirty="0" err="1"/>
              <a:t>pomysłu</a:t>
            </a:r>
            <a:endParaRPr dirty="0"/>
          </a:p>
          <a:p>
            <a:pPr marL="0" indent="0">
              <a:buNone/>
            </a:pPr>
            <a:r>
              <a:rPr dirty="0"/>
              <a:t>• </a:t>
            </a:r>
            <a:r>
              <a:rPr dirty="0" err="1"/>
              <a:t>Symuluj</a:t>
            </a:r>
            <a:r>
              <a:rPr dirty="0"/>
              <a:t> </a:t>
            </a:r>
            <a:r>
              <a:rPr dirty="0" err="1"/>
              <a:t>rozmowę</a:t>
            </a:r>
            <a:r>
              <a:rPr dirty="0"/>
              <a:t> z </a:t>
            </a:r>
            <a:r>
              <a:rPr dirty="0" err="1"/>
              <a:t>mentorem</a:t>
            </a:r>
            <a:endParaRPr dirty="0"/>
          </a:p>
          <a:p>
            <a:endParaRPr dirty="0"/>
          </a:p>
          <a:p>
            <a:pPr marL="0" indent="0">
              <a:buNone/>
            </a:pPr>
            <a:r>
              <a:rPr dirty="0"/>
              <a:t>— Socrates: „Nie </a:t>
            </a:r>
            <a:r>
              <a:rPr dirty="0" err="1"/>
              <a:t>mogę</a:t>
            </a:r>
            <a:r>
              <a:rPr dirty="0"/>
              <a:t> </a:t>
            </a:r>
            <a:r>
              <a:rPr dirty="0" err="1"/>
              <a:t>nikogo</a:t>
            </a:r>
            <a:r>
              <a:rPr dirty="0"/>
              <a:t> </a:t>
            </a:r>
            <a:r>
              <a:rPr dirty="0" err="1"/>
              <a:t>niczego</a:t>
            </a:r>
            <a:r>
              <a:rPr dirty="0"/>
              <a:t> </a:t>
            </a:r>
            <a:r>
              <a:rPr dirty="0" err="1"/>
              <a:t>nauczyć</a:t>
            </a:r>
            <a:r>
              <a:rPr dirty="0"/>
              <a:t>, </a:t>
            </a:r>
            <a:r>
              <a:rPr dirty="0" err="1"/>
              <a:t>mogę</a:t>
            </a:r>
            <a:r>
              <a:rPr dirty="0"/>
              <a:t> </a:t>
            </a:r>
            <a:r>
              <a:rPr dirty="0" err="1"/>
              <a:t>tylko</a:t>
            </a:r>
            <a:r>
              <a:rPr dirty="0"/>
              <a:t> </a:t>
            </a:r>
            <a:r>
              <a:rPr dirty="0" err="1"/>
              <a:t>sprawić</a:t>
            </a:r>
            <a:r>
              <a:rPr dirty="0"/>
              <a:t>, </a:t>
            </a:r>
            <a:r>
              <a:rPr dirty="0" err="1"/>
              <a:t>że</a:t>
            </a:r>
            <a:r>
              <a:rPr dirty="0"/>
              <a:t> </a:t>
            </a:r>
            <a:r>
              <a:rPr dirty="0" err="1"/>
              <a:t>zacznie</a:t>
            </a:r>
            <a:r>
              <a:rPr dirty="0"/>
              <a:t> </a:t>
            </a:r>
            <a:r>
              <a:rPr dirty="0" err="1"/>
              <a:t>myśleć</a:t>
            </a:r>
            <a:r>
              <a:rPr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4. Twórz konteksty zamiast promptów</a:t>
            </a:r>
          </a:p>
        </p:txBody>
      </p:sp>
      <p:sp>
        <p:nvSpPr>
          <p:cNvPr id="3" name="Content Placeholder 2"/>
          <p:cNvSpPr>
            <a:spLocks noGrp="1"/>
          </p:cNvSpPr>
          <p:nvPr>
            <p:ph idx="1"/>
          </p:nvPr>
        </p:nvSpPr>
        <p:spPr/>
        <p:txBody>
          <a:bodyPr/>
          <a:lstStyle/>
          <a:p>
            <a:r>
              <a:t>Nie pytaj 'napisz za mnie'. Zbuduj kontekst: kto mówi, do kogo, w jakim celu i stylu. GPT lepiej rozumie scenariusze niż komendy.</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5. Iteracja jako rytuał</a:t>
            </a:r>
          </a:p>
        </p:txBody>
      </p:sp>
      <p:sp>
        <p:nvSpPr>
          <p:cNvPr id="3" name="Content Placeholder 2"/>
          <p:cNvSpPr>
            <a:spLocks noGrp="1"/>
          </p:cNvSpPr>
          <p:nvPr>
            <p:ph idx="1"/>
          </p:nvPr>
        </p:nvSpPr>
        <p:spPr/>
        <p:txBody>
          <a:bodyPr/>
          <a:lstStyle/>
          <a:p>
            <a:r>
              <a:rPr dirty="0"/>
              <a:t>GPT to partner </a:t>
            </a:r>
            <a:r>
              <a:rPr dirty="0" err="1"/>
              <a:t>twórczy</a:t>
            </a:r>
            <a:r>
              <a:rPr dirty="0"/>
              <a:t>, </a:t>
            </a:r>
            <a:r>
              <a:rPr dirty="0" err="1"/>
              <a:t>nie</a:t>
            </a:r>
            <a:r>
              <a:rPr dirty="0"/>
              <a:t> </a:t>
            </a:r>
            <a:r>
              <a:rPr dirty="0" err="1"/>
              <a:t>jednorazowy</a:t>
            </a:r>
            <a:r>
              <a:rPr dirty="0"/>
              <a:t> automat. </a:t>
            </a:r>
            <a:r>
              <a:rPr dirty="0" err="1"/>
              <a:t>Pierwszy</a:t>
            </a:r>
            <a:r>
              <a:rPr dirty="0"/>
              <a:t> draft to </a:t>
            </a:r>
            <a:r>
              <a:rPr dirty="0" err="1"/>
              <a:t>początek</a:t>
            </a:r>
            <a:r>
              <a:rPr dirty="0"/>
              <a:t>. </a:t>
            </a:r>
            <a:r>
              <a:rPr dirty="0" err="1"/>
              <a:t>Ucz</a:t>
            </a:r>
            <a:r>
              <a:rPr dirty="0"/>
              <a:t> </a:t>
            </a:r>
            <a:r>
              <a:rPr dirty="0" err="1"/>
              <a:t>się</a:t>
            </a:r>
            <a:r>
              <a:rPr dirty="0"/>
              <a:t> </a:t>
            </a:r>
            <a:r>
              <a:rPr dirty="0" err="1"/>
              <a:t>iterować</a:t>
            </a:r>
            <a:r>
              <a:rPr dirty="0"/>
              <a:t>:</a:t>
            </a:r>
          </a:p>
          <a:p>
            <a:pPr marL="0" indent="0">
              <a:buNone/>
            </a:pPr>
            <a:r>
              <a:rPr lang="pl-PL" dirty="0"/>
              <a:t>	</a:t>
            </a:r>
            <a:r>
              <a:rPr dirty="0"/>
              <a:t>• </a:t>
            </a:r>
            <a:r>
              <a:rPr dirty="0" err="1"/>
              <a:t>Styl</a:t>
            </a:r>
            <a:endParaRPr dirty="0"/>
          </a:p>
          <a:p>
            <a:pPr marL="0" indent="0">
              <a:buNone/>
            </a:pPr>
            <a:r>
              <a:rPr lang="pl-PL" dirty="0"/>
              <a:t>	</a:t>
            </a:r>
            <a:r>
              <a:rPr dirty="0"/>
              <a:t>• </a:t>
            </a:r>
            <a:r>
              <a:rPr dirty="0" err="1"/>
              <a:t>Kadencję</a:t>
            </a:r>
            <a:endParaRPr dirty="0"/>
          </a:p>
          <a:p>
            <a:pPr marL="0" indent="0">
              <a:buNone/>
            </a:pPr>
            <a:r>
              <a:rPr lang="pl-PL" dirty="0"/>
              <a:t>	</a:t>
            </a:r>
            <a:r>
              <a:rPr dirty="0"/>
              <a:t>• </a:t>
            </a:r>
            <a:r>
              <a:rPr dirty="0" err="1"/>
              <a:t>Brzmienie</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6. Przesłuchuj model jak zespół</a:t>
            </a:r>
          </a:p>
        </p:txBody>
      </p:sp>
      <p:sp>
        <p:nvSpPr>
          <p:cNvPr id="3" name="Content Placeholder 2"/>
          <p:cNvSpPr>
            <a:spLocks noGrp="1"/>
          </p:cNvSpPr>
          <p:nvPr>
            <p:ph idx="1"/>
          </p:nvPr>
        </p:nvSpPr>
        <p:spPr/>
        <p:txBody>
          <a:bodyPr/>
          <a:lstStyle/>
          <a:p>
            <a:pPr marL="0" indent="0">
              <a:buNone/>
            </a:pPr>
            <a:r>
              <a:rPr dirty="0" err="1"/>
              <a:t>Symuluj</a:t>
            </a:r>
            <a:r>
              <a:rPr dirty="0"/>
              <a:t> dialog z </a:t>
            </a:r>
            <a:r>
              <a:rPr dirty="0" err="1"/>
              <a:t>zespołem</a:t>
            </a:r>
            <a:r>
              <a:rPr dirty="0"/>
              <a:t>:</a:t>
            </a:r>
          </a:p>
          <a:p>
            <a:pPr marL="0" indent="0">
              <a:buNone/>
            </a:pPr>
            <a:r>
              <a:rPr lang="pl-PL" dirty="0"/>
              <a:t>	</a:t>
            </a:r>
            <a:r>
              <a:rPr dirty="0"/>
              <a:t>• Copywriter</a:t>
            </a:r>
          </a:p>
          <a:p>
            <a:pPr marL="0" indent="0">
              <a:buNone/>
            </a:pPr>
            <a:r>
              <a:rPr lang="pl-PL" dirty="0"/>
              <a:t>	</a:t>
            </a:r>
            <a:r>
              <a:rPr dirty="0"/>
              <a:t>• </a:t>
            </a:r>
            <a:r>
              <a:rPr dirty="0" err="1"/>
              <a:t>Psycholog</a:t>
            </a:r>
            <a:endParaRPr dirty="0"/>
          </a:p>
          <a:p>
            <a:pPr marL="0" indent="0">
              <a:buNone/>
            </a:pPr>
            <a:r>
              <a:rPr lang="pl-PL" dirty="0"/>
              <a:t>	</a:t>
            </a:r>
            <a:r>
              <a:rPr dirty="0"/>
              <a:t>• </a:t>
            </a:r>
            <a:r>
              <a:rPr dirty="0" err="1"/>
              <a:t>Strateg</a:t>
            </a:r>
            <a:endParaRPr dirty="0"/>
          </a:p>
          <a:p>
            <a:pPr marL="0" indent="0">
              <a:buNone/>
            </a:pPr>
            <a:r>
              <a:rPr dirty="0" err="1"/>
              <a:t>Lub</a:t>
            </a:r>
            <a:r>
              <a:rPr dirty="0"/>
              <a:t> </a:t>
            </a:r>
            <a:r>
              <a:rPr dirty="0" err="1"/>
              <a:t>wywołuj</a:t>
            </a:r>
            <a:r>
              <a:rPr dirty="0"/>
              <a:t> </a:t>
            </a:r>
            <a:r>
              <a:rPr dirty="0" err="1"/>
              <a:t>konflikty</a:t>
            </a:r>
            <a:r>
              <a:rPr dirty="0"/>
              <a:t> </a:t>
            </a:r>
            <a:r>
              <a:rPr dirty="0" err="1"/>
              <a:t>postaw</a:t>
            </a:r>
            <a:r>
              <a:rPr dirty="0"/>
              <a:t>: </a:t>
            </a:r>
            <a:r>
              <a:rPr dirty="0" err="1"/>
              <a:t>ostrożny</a:t>
            </a:r>
            <a:r>
              <a:rPr dirty="0"/>
              <a:t> vs </a:t>
            </a:r>
            <a:r>
              <a:rPr dirty="0" err="1"/>
              <a:t>ryzykant</a:t>
            </a:r>
            <a:r>
              <a:rPr dirty="0"/>
              <a:t>. GPT </a:t>
            </a:r>
            <a:r>
              <a:rPr dirty="0" err="1"/>
              <a:t>potrafi</a:t>
            </a:r>
            <a:r>
              <a:rPr dirty="0"/>
              <a:t> </a:t>
            </a:r>
            <a:r>
              <a:rPr dirty="0" err="1"/>
              <a:t>więcej</a:t>
            </a:r>
            <a:r>
              <a:rPr dirty="0"/>
              <a:t> </a:t>
            </a:r>
            <a:r>
              <a:rPr dirty="0" err="1"/>
              <a:t>niż</a:t>
            </a:r>
            <a:r>
              <a:rPr dirty="0"/>
              <a:t> </a:t>
            </a:r>
            <a:r>
              <a:rPr dirty="0" err="1"/>
              <a:t>myślisz</a:t>
            </a:r>
            <a:r>
              <a:rPr dirty="0"/>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7. Rzeźbij, nie kopiuj</a:t>
            </a:r>
          </a:p>
        </p:txBody>
      </p:sp>
      <p:sp>
        <p:nvSpPr>
          <p:cNvPr id="3" name="Content Placeholder 2"/>
          <p:cNvSpPr>
            <a:spLocks noGrp="1"/>
          </p:cNvSpPr>
          <p:nvPr>
            <p:ph idx="1"/>
          </p:nvPr>
        </p:nvSpPr>
        <p:spPr/>
        <p:txBody>
          <a:bodyPr/>
          <a:lstStyle/>
          <a:p>
            <a:pPr marL="0" indent="0">
              <a:buNone/>
            </a:pPr>
            <a:r>
              <a:rPr dirty="0" err="1"/>
              <a:t>Każdy</a:t>
            </a:r>
            <a:r>
              <a:rPr dirty="0"/>
              <a:t> </a:t>
            </a:r>
            <a:r>
              <a:rPr dirty="0" err="1"/>
              <a:t>tekst</a:t>
            </a:r>
            <a:r>
              <a:rPr dirty="0"/>
              <a:t> GPT to </a:t>
            </a:r>
            <a:r>
              <a:rPr dirty="0" err="1"/>
              <a:t>glina</a:t>
            </a:r>
            <a:r>
              <a:rPr dirty="0"/>
              <a:t>. </a:t>
            </a:r>
            <a:r>
              <a:rPr dirty="0" err="1"/>
              <a:t>Dialoguj</a:t>
            </a:r>
            <a:r>
              <a:rPr dirty="0"/>
              <a:t> z nim:</a:t>
            </a:r>
          </a:p>
          <a:p>
            <a:pPr marL="0" indent="0">
              <a:buNone/>
            </a:pPr>
            <a:r>
              <a:rPr lang="pl-PL" dirty="0"/>
              <a:t>	</a:t>
            </a:r>
            <a:r>
              <a:rPr dirty="0"/>
              <a:t>• </a:t>
            </a:r>
            <a:r>
              <a:rPr dirty="0" err="1"/>
              <a:t>Dlaczego</a:t>
            </a:r>
            <a:r>
              <a:rPr dirty="0"/>
              <a:t> </a:t>
            </a:r>
            <a:r>
              <a:rPr dirty="0" err="1"/>
              <a:t>użył</a:t>
            </a:r>
            <a:r>
              <a:rPr dirty="0"/>
              <a:t> </a:t>
            </a:r>
            <a:r>
              <a:rPr dirty="0" err="1"/>
              <a:t>tych</a:t>
            </a:r>
            <a:r>
              <a:rPr dirty="0"/>
              <a:t> </a:t>
            </a:r>
            <a:r>
              <a:rPr dirty="0" err="1"/>
              <a:t>słów</a:t>
            </a:r>
            <a:r>
              <a:rPr dirty="0"/>
              <a:t>?</a:t>
            </a:r>
          </a:p>
          <a:p>
            <a:pPr marL="0" indent="0">
              <a:buNone/>
            </a:pPr>
            <a:r>
              <a:rPr lang="pl-PL" dirty="0"/>
              <a:t>	</a:t>
            </a:r>
            <a:r>
              <a:rPr dirty="0"/>
              <a:t>• Co </a:t>
            </a:r>
            <a:r>
              <a:rPr dirty="0" err="1"/>
              <a:t>można</a:t>
            </a:r>
            <a:r>
              <a:rPr dirty="0"/>
              <a:t> </a:t>
            </a:r>
            <a:r>
              <a:rPr dirty="0" err="1"/>
              <a:t>zmienić</a:t>
            </a:r>
            <a:r>
              <a:rPr dirty="0"/>
              <a:t> w </a:t>
            </a:r>
            <a:r>
              <a:rPr dirty="0" err="1"/>
              <a:t>emocji</a:t>
            </a:r>
            <a:r>
              <a:rPr dirty="0"/>
              <a:t>?</a:t>
            </a:r>
          </a:p>
          <a:p>
            <a:pPr marL="0" indent="0">
              <a:buNone/>
            </a:pPr>
            <a:r>
              <a:rPr lang="pl-PL" dirty="0"/>
              <a:t>	</a:t>
            </a:r>
            <a:r>
              <a:rPr dirty="0"/>
              <a:t>• Jak </a:t>
            </a:r>
            <a:r>
              <a:rPr dirty="0" err="1"/>
              <a:t>dostroić</a:t>
            </a:r>
            <a:r>
              <a:rPr dirty="0"/>
              <a:t> do </a:t>
            </a:r>
            <a:r>
              <a:rPr dirty="0" err="1"/>
              <a:t>odbiorcy</a:t>
            </a:r>
            <a:r>
              <a:rPr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CC3376-5069-4C7B-BE6B-A3776D1B47BA}"/>
              </a:ext>
            </a:extLst>
          </p:cNvPr>
          <p:cNvSpPr>
            <a:spLocks noGrp="1"/>
          </p:cNvSpPr>
          <p:nvPr>
            <p:ph type="title"/>
          </p:nvPr>
        </p:nvSpPr>
        <p:spPr/>
        <p:txBody>
          <a:bodyPr rtlCol="0"/>
          <a:lstStyle/>
          <a:p>
            <a:r>
              <a:rPr lang="pl-PL" dirty="0">
                <a:solidFill>
                  <a:schemeClr val="accent4">
                    <a:lumMod val="60000"/>
                    <a:lumOff val="40000"/>
                  </a:schemeClr>
                </a:solidFill>
              </a:rPr>
              <a:t>Problem</a:t>
            </a:r>
            <a:endParaRPr lang="pl-PL" noProof="1">
              <a:solidFill>
                <a:schemeClr val="accent4">
                  <a:lumMod val="60000"/>
                  <a:lumOff val="40000"/>
                </a:schemeClr>
              </a:solidFill>
            </a:endParaRPr>
          </a:p>
        </p:txBody>
      </p:sp>
      <p:pic>
        <p:nvPicPr>
          <p:cNvPr id="6" name="Obraz — symbol zastępczy 5" descr="osoba przyglądająca się planom na ścianie">
            <a:extLst>
              <a:ext uri="{FF2B5EF4-FFF2-40B4-BE49-F238E27FC236}">
                <a16:creationId xmlns:a16="http://schemas.microsoft.com/office/drawing/2014/main" id="{C07C315A-7CD1-432C-92FA-6B62159B56CA}"/>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3552" t="1" r="23880" b="327"/>
          <a:stretch/>
        </p:blipFill>
        <p:spPr>
          <a:xfrm>
            <a:off x="0" y="0"/>
            <a:ext cx="5416550" cy="6858000"/>
          </a:xfrm>
        </p:spPr>
      </p:pic>
      <p:sp>
        <p:nvSpPr>
          <p:cNvPr id="14" name="Zawartość — symbol zastępczy 13">
            <a:extLst>
              <a:ext uri="{FF2B5EF4-FFF2-40B4-BE49-F238E27FC236}">
                <a16:creationId xmlns:a16="http://schemas.microsoft.com/office/drawing/2014/main" id="{79248A72-A597-48DF-A270-3389F5D209C0}"/>
              </a:ext>
            </a:extLst>
          </p:cNvPr>
          <p:cNvSpPr>
            <a:spLocks noGrp="1"/>
          </p:cNvSpPr>
          <p:nvPr>
            <p:ph idx="1"/>
          </p:nvPr>
        </p:nvSpPr>
        <p:spPr>
          <a:xfrm>
            <a:off x="5925313" y="2404469"/>
            <a:ext cx="6067904" cy="4428959"/>
          </a:xfrm>
        </p:spPr>
        <p:txBody>
          <a:bodyPr rtlCol="0">
            <a:normAutofit/>
          </a:bodyPr>
          <a:lstStyle/>
          <a:p>
            <a:pPr rtl="0"/>
            <a:r>
              <a:rPr lang="pl-PL" sz="2400" b="1" noProof="1"/>
              <a:t>Obecne AI to ogromne modele i masywne dane</a:t>
            </a:r>
          </a:p>
          <a:p>
            <a:pPr rtl="0"/>
            <a:endParaRPr lang="pl-PL" sz="2400" b="1" noProof="1"/>
          </a:p>
          <a:p>
            <a:pPr rtl="0"/>
            <a:r>
              <a:rPr lang="pl-PL" sz="2400" b="1" noProof="1"/>
              <a:t>Ale: czy to rozumie, czy tylko kalkuluje?</a:t>
            </a:r>
          </a:p>
          <a:p>
            <a:pPr rtl="0"/>
            <a:endParaRPr lang="pl-PL" sz="2400" b="1" noProof="1"/>
          </a:p>
          <a:p>
            <a:pPr rtl="0"/>
            <a:r>
              <a:rPr lang="pl-PL" sz="2400" b="1" noProof="1"/>
              <a:t>Brak głębokiego rezonansu z intencją i znaczeniem</a:t>
            </a:r>
          </a:p>
        </p:txBody>
      </p:sp>
      <p:sp>
        <p:nvSpPr>
          <p:cNvPr id="16" name="Numer slajdu — symbol zastępczy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rtlCol="0"/>
          <a:lstStyle/>
          <a:p>
            <a:pPr rtl="0"/>
            <a:fld id="{8C2E478F-E849-4A8C-AF1F-CBCC78A7CBFA}" type="slidenum">
              <a:rPr lang="pl-PL" noProof="1" smtClean="0"/>
              <a:t>5</a:t>
            </a:fld>
            <a:endParaRPr lang="pl-PL" noProof="1"/>
          </a:p>
        </p:txBody>
      </p:sp>
    </p:spTree>
    <p:extLst>
      <p:ext uri="{BB962C8B-B14F-4D97-AF65-F5344CB8AC3E}">
        <p14:creationId xmlns:p14="http://schemas.microsoft.com/office/powerpoint/2010/main" val="35168917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8. Ucz model jak mistrz ucznia</a:t>
            </a:r>
          </a:p>
        </p:txBody>
      </p:sp>
      <p:sp>
        <p:nvSpPr>
          <p:cNvPr id="3" name="Content Placeholder 2"/>
          <p:cNvSpPr>
            <a:spLocks noGrp="1"/>
          </p:cNvSpPr>
          <p:nvPr>
            <p:ph idx="1"/>
          </p:nvPr>
        </p:nvSpPr>
        <p:spPr/>
        <p:txBody>
          <a:bodyPr/>
          <a:lstStyle/>
          <a:p>
            <a:pPr marL="0" indent="0">
              <a:buNone/>
            </a:pPr>
            <a:r>
              <a:rPr dirty="0"/>
              <a:t>W </a:t>
            </a:r>
            <a:r>
              <a:rPr dirty="0" err="1"/>
              <a:t>trybie</a:t>
            </a:r>
            <a:r>
              <a:rPr dirty="0"/>
              <a:t> </a:t>
            </a:r>
            <a:r>
              <a:rPr dirty="0" err="1"/>
              <a:t>długiego</a:t>
            </a:r>
            <a:r>
              <a:rPr dirty="0"/>
              <a:t> </a:t>
            </a:r>
            <a:r>
              <a:rPr dirty="0" err="1"/>
              <a:t>kontekstu</a:t>
            </a:r>
            <a:r>
              <a:rPr dirty="0"/>
              <a:t> </a:t>
            </a:r>
            <a:r>
              <a:rPr dirty="0" err="1"/>
              <a:t>ucz</a:t>
            </a:r>
            <a:r>
              <a:rPr dirty="0"/>
              <a:t> GPT </a:t>
            </a:r>
            <a:r>
              <a:rPr dirty="0" err="1"/>
              <a:t>swojego</a:t>
            </a:r>
            <a:r>
              <a:rPr dirty="0"/>
              <a:t> </a:t>
            </a:r>
            <a:r>
              <a:rPr dirty="0" err="1"/>
              <a:t>stylu</a:t>
            </a:r>
            <a:r>
              <a:rPr dirty="0"/>
              <a:t>, </a:t>
            </a:r>
            <a:r>
              <a:rPr dirty="0" err="1"/>
              <a:t>wartości</a:t>
            </a:r>
            <a:r>
              <a:rPr dirty="0"/>
              <a:t> </a:t>
            </a:r>
            <a:r>
              <a:rPr dirty="0" err="1"/>
              <a:t>i</a:t>
            </a:r>
            <a:r>
              <a:rPr dirty="0"/>
              <a:t> </a:t>
            </a:r>
            <a:r>
              <a:rPr dirty="0" err="1"/>
              <a:t>celów</a:t>
            </a:r>
            <a:r>
              <a:rPr dirty="0"/>
              <a:t>. </a:t>
            </a:r>
            <a:r>
              <a:rPr dirty="0" err="1"/>
              <a:t>Tworzysz</a:t>
            </a:r>
            <a:r>
              <a:rPr dirty="0"/>
              <a:t> z nim </a:t>
            </a:r>
            <a:r>
              <a:rPr dirty="0" err="1"/>
              <a:t>język</a:t>
            </a:r>
            <a:r>
              <a:rPr dirty="0"/>
              <a:t> </a:t>
            </a:r>
            <a:r>
              <a:rPr dirty="0" err="1"/>
              <a:t>współpracy</a:t>
            </a:r>
            <a:r>
              <a:rPr dirty="0"/>
              <a:t>, </a:t>
            </a:r>
            <a:r>
              <a:rPr dirty="0" err="1"/>
              <a:t>który</a:t>
            </a:r>
            <a:r>
              <a:rPr dirty="0"/>
              <a:t> </a:t>
            </a:r>
            <a:r>
              <a:rPr dirty="0" err="1"/>
              <a:t>rośnie</a:t>
            </a:r>
            <a:r>
              <a:rPr dirty="0"/>
              <a:t> z </a:t>
            </a:r>
            <a:r>
              <a:rPr dirty="0" err="1"/>
              <a:t>każdym</a:t>
            </a:r>
            <a:r>
              <a:rPr dirty="0"/>
              <a:t> </a:t>
            </a:r>
            <a:r>
              <a:rPr dirty="0" err="1"/>
              <a:t>dialogiem</a:t>
            </a:r>
            <a:r>
              <a:rPr dirty="0"/>
              <a:t>.</a:t>
            </a:r>
          </a:p>
          <a:p>
            <a:endParaRPr dirty="0"/>
          </a:p>
          <a:p>
            <a:pPr marL="0" indent="0">
              <a:buNone/>
            </a:pPr>
            <a:r>
              <a:rPr dirty="0"/>
              <a:t>— Confucius: „</a:t>
            </a:r>
            <a:r>
              <a:rPr dirty="0" err="1"/>
              <a:t>Uczenie</a:t>
            </a:r>
            <a:r>
              <a:rPr dirty="0"/>
              <a:t> </a:t>
            </a:r>
            <a:r>
              <a:rPr dirty="0" err="1"/>
              <a:t>się</a:t>
            </a:r>
            <a:r>
              <a:rPr dirty="0"/>
              <a:t> bez </a:t>
            </a:r>
            <a:r>
              <a:rPr dirty="0" err="1"/>
              <a:t>myślenia</a:t>
            </a:r>
            <a:r>
              <a:rPr dirty="0"/>
              <a:t> jest </a:t>
            </a:r>
            <a:r>
              <a:rPr dirty="0" err="1"/>
              <a:t>stratą</a:t>
            </a:r>
            <a:r>
              <a:rPr dirty="0"/>
              <a:t> </a:t>
            </a:r>
            <a:r>
              <a:rPr dirty="0" err="1"/>
              <a:t>czasu</a:t>
            </a:r>
            <a:r>
              <a:rPr dirty="0"/>
              <a:t>; </a:t>
            </a:r>
            <a:r>
              <a:rPr dirty="0" err="1"/>
              <a:t>myślenie</a:t>
            </a:r>
            <a:r>
              <a:rPr dirty="0"/>
              <a:t> bez </a:t>
            </a:r>
            <a:r>
              <a:rPr dirty="0" err="1"/>
              <a:t>uczenia</a:t>
            </a:r>
            <a:r>
              <a:rPr dirty="0"/>
              <a:t> </a:t>
            </a:r>
            <a:r>
              <a:rPr dirty="0" err="1"/>
              <a:t>się</a:t>
            </a:r>
            <a:r>
              <a:rPr dirty="0"/>
              <a:t> jest </a:t>
            </a:r>
            <a:r>
              <a:rPr dirty="0" err="1"/>
              <a:t>niebezpieczne</a:t>
            </a:r>
            <a:r>
              <a:rPr dirty="0"/>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9. Eksperymentuj z perspektywą</a:t>
            </a:r>
          </a:p>
        </p:txBody>
      </p:sp>
      <p:sp>
        <p:nvSpPr>
          <p:cNvPr id="3" name="Content Placeholder 2"/>
          <p:cNvSpPr>
            <a:spLocks noGrp="1"/>
          </p:cNvSpPr>
          <p:nvPr>
            <p:ph idx="1"/>
          </p:nvPr>
        </p:nvSpPr>
        <p:spPr/>
        <p:txBody>
          <a:bodyPr/>
          <a:lstStyle/>
          <a:p>
            <a:pPr marL="0" indent="0">
              <a:buNone/>
            </a:pPr>
            <a:r>
              <a:rPr dirty="0" err="1"/>
              <a:t>Zmień</a:t>
            </a:r>
            <a:r>
              <a:rPr dirty="0"/>
              <a:t> </a:t>
            </a:r>
            <a:r>
              <a:rPr dirty="0" err="1"/>
              <a:t>punkt</a:t>
            </a:r>
            <a:r>
              <a:rPr dirty="0"/>
              <a:t> </a:t>
            </a:r>
            <a:r>
              <a:rPr dirty="0" err="1"/>
              <a:t>widzenia</a:t>
            </a:r>
            <a:r>
              <a:rPr dirty="0"/>
              <a:t>:</a:t>
            </a:r>
            <a:endParaRPr lang="pl-PL" dirty="0"/>
          </a:p>
          <a:p>
            <a:pPr marL="0" indent="0">
              <a:buNone/>
            </a:pPr>
            <a:r>
              <a:rPr lang="pl-PL" dirty="0"/>
              <a:t>	• Hemingway</a:t>
            </a:r>
          </a:p>
          <a:p>
            <a:pPr marL="400050" lvl="1" indent="0">
              <a:buNone/>
            </a:pPr>
            <a:r>
              <a:rPr dirty="0"/>
              <a:t>• Manifest </a:t>
            </a:r>
            <a:r>
              <a:rPr dirty="0" err="1"/>
              <a:t>filozoficzny</a:t>
            </a:r>
            <a:endParaRPr dirty="0"/>
          </a:p>
          <a:p>
            <a:pPr marL="0" indent="0">
              <a:buNone/>
            </a:pPr>
            <a:r>
              <a:rPr lang="pl-PL" dirty="0"/>
              <a:t>	</a:t>
            </a:r>
            <a:r>
              <a:rPr dirty="0"/>
              <a:t>• </a:t>
            </a:r>
            <a:r>
              <a:rPr dirty="0" err="1"/>
              <a:t>Tekst</a:t>
            </a:r>
            <a:r>
              <a:rPr dirty="0"/>
              <a:t> </a:t>
            </a:r>
            <a:r>
              <a:rPr dirty="0" err="1"/>
              <a:t>dla</a:t>
            </a:r>
            <a:r>
              <a:rPr dirty="0"/>
              <a:t> 5-latka</a:t>
            </a:r>
          </a:p>
          <a:p>
            <a:pPr marL="0" indent="0">
              <a:buNone/>
            </a:pPr>
            <a:r>
              <a:rPr dirty="0"/>
              <a:t>W ten </a:t>
            </a:r>
            <a:r>
              <a:rPr dirty="0" err="1"/>
              <a:t>sposób</a:t>
            </a:r>
            <a:r>
              <a:rPr dirty="0"/>
              <a:t> GPT </a:t>
            </a:r>
            <a:r>
              <a:rPr dirty="0" err="1"/>
              <a:t>otwiera</a:t>
            </a:r>
            <a:r>
              <a:rPr dirty="0"/>
              <a:t> </a:t>
            </a:r>
            <a:r>
              <a:rPr dirty="0" err="1"/>
              <a:t>nowe</a:t>
            </a:r>
            <a:r>
              <a:rPr dirty="0"/>
              <a:t> </a:t>
            </a:r>
            <a:r>
              <a:rPr dirty="0" err="1"/>
              <a:t>ścieżki</a:t>
            </a:r>
            <a:r>
              <a:rPr dirty="0"/>
              <a:t> </a:t>
            </a:r>
            <a:r>
              <a:rPr dirty="0" err="1"/>
              <a:t>myślenia</a:t>
            </a:r>
            <a:r>
              <a:rPr dirty="0"/>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10. GPT jako odbiorca, nie tylko autor</a:t>
            </a:r>
          </a:p>
        </p:txBody>
      </p:sp>
      <p:sp>
        <p:nvSpPr>
          <p:cNvPr id="3" name="Content Placeholder 2"/>
          <p:cNvSpPr>
            <a:spLocks noGrp="1"/>
          </p:cNvSpPr>
          <p:nvPr>
            <p:ph idx="1"/>
          </p:nvPr>
        </p:nvSpPr>
        <p:spPr/>
        <p:txBody>
          <a:bodyPr/>
          <a:lstStyle/>
          <a:p>
            <a:pPr marL="0" indent="0">
              <a:buNone/>
            </a:pPr>
            <a:r>
              <a:rPr dirty="0"/>
              <a:t>Nie </a:t>
            </a:r>
            <a:r>
              <a:rPr dirty="0" err="1"/>
              <a:t>tylko</a:t>
            </a:r>
            <a:r>
              <a:rPr dirty="0"/>
              <a:t> </a:t>
            </a:r>
            <a:r>
              <a:rPr dirty="0" err="1"/>
              <a:t>generuj</a:t>
            </a:r>
            <a:r>
              <a:rPr dirty="0"/>
              <a:t>. </a:t>
            </a:r>
            <a:r>
              <a:rPr dirty="0" err="1"/>
              <a:t>Testuj</a:t>
            </a:r>
            <a:r>
              <a:rPr dirty="0"/>
              <a:t> </a:t>
            </a:r>
            <a:r>
              <a:rPr dirty="0" err="1"/>
              <a:t>na</a:t>
            </a:r>
            <a:r>
              <a:rPr dirty="0"/>
              <a:t> GPT:</a:t>
            </a:r>
          </a:p>
          <a:p>
            <a:pPr marL="0" indent="0">
              <a:buNone/>
            </a:pPr>
            <a:r>
              <a:rPr lang="pl-PL" dirty="0"/>
              <a:t>	</a:t>
            </a:r>
            <a:r>
              <a:rPr dirty="0"/>
              <a:t>• </a:t>
            </a:r>
            <a:r>
              <a:rPr dirty="0" err="1"/>
              <a:t>Czy</a:t>
            </a:r>
            <a:r>
              <a:rPr dirty="0"/>
              <a:t> ten </a:t>
            </a:r>
            <a:r>
              <a:rPr dirty="0" err="1"/>
              <a:t>tekst</a:t>
            </a:r>
            <a:r>
              <a:rPr dirty="0"/>
              <a:t> </a:t>
            </a:r>
            <a:r>
              <a:rPr dirty="0" err="1"/>
              <a:t>przekona</a:t>
            </a:r>
            <a:r>
              <a:rPr dirty="0"/>
              <a:t> CEO?</a:t>
            </a:r>
          </a:p>
          <a:p>
            <a:pPr marL="0" indent="0">
              <a:buNone/>
            </a:pPr>
            <a:r>
              <a:rPr lang="pl-PL" dirty="0"/>
              <a:t>	</a:t>
            </a:r>
            <a:r>
              <a:rPr dirty="0"/>
              <a:t>• Jak </a:t>
            </a:r>
            <a:r>
              <a:rPr dirty="0" err="1"/>
              <a:t>ocenisz</a:t>
            </a:r>
            <a:r>
              <a:rPr dirty="0"/>
              <a:t> ten </a:t>
            </a:r>
            <a:r>
              <a:rPr dirty="0" err="1"/>
              <a:t>slajd</a:t>
            </a:r>
            <a:r>
              <a:rPr dirty="0"/>
              <a:t> </a:t>
            </a:r>
            <a:r>
              <a:rPr dirty="0" err="1"/>
              <a:t>jako</a:t>
            </a:r>
            <a:r>
              <a:rPr dirty="0"/>
              <a:t> </a:t>
            </a:r>
            <a:r>
              <a:rPr dirty="0" err="1"/>
              <a:t>inwestor</a:t>
            </a:r>
            <a:r>
              <a:rPr dirty="0"/>
              <a:t>?</a:t>
            </a:r>
          </a:p>
          <a:p>
            <a:pPr marL="0" indent="0">
              <a:buNone/>
            </a:pPr>
            <a:r>
              <a:rPr dirty="0"/>
              <a:t>GPT </a:t>
            </a:r>
            <a:r>
              <a:rPr dirty="0" err="1"/>
              <a:t>jako</a:t>
            </a:r>
            <a:r>
              <a:rPr dirty="0"/>
              <a:t> </a:t>
            </a:r>
            <a:r>
              <a:rPr dirty="0" err="1"/>
              <a:t>intelektualne</a:t>
            </a:r>
            <a:r>
              <a:rPr dirty="0"/>
              <a:t> </a:t>
            </a:r>
            <a:r>
              <a:rPr dirty="0" err="1"/>
              <a:t>lustro</a:t>
            </a:r>
            <a:r>
              <a:rPr dirty="0"/>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Podsumowanie: GPT jako partner transformacji</a:t>
            </a:r>
          </a:p>
        </p:txBody>
      </p:sp>
      <p:sp>
        <p:nvSpPr>
          <p:cNvPr id="3" name="Content Placeholder 2"/>
          <p:cNvSpPr>
            <a:spLocks noGrp="1"/>
          </p:cNvSpPr>
          <p:nvPr>
            <p:ph idx="1"/>
          </p:nvPr>
        </p:nvSpPr>
        <p:spPr/>
        <p:txBody>
          <a:bodyPr/>
          <a:lstStyle/>
          <a:p>
            <a:pPr marL="0" indent="0">
              <a:buNone/>
            </a:pPr>
            <a:r>
              <a:rPr dirty="0"/>
              <a:t>Nie </a:t>
            </a:r>
            <a:r>
              <a:rPr dirty="0" err="1"/>
              <a:t>chodzi</a:t>
            </a:r>
            <a:r>
              <a:rPr dirty="0"/>
              <a:t> o to, jak </a:t>
            </a:r>
            <a:r>
              <a:rPr dirty="0" err="1"/>
              <a:t>dobrze</a:t>
            </a:r>
            <a:r>
              <a:rPr dirty="0"/>
              <a:t> </a:t>
            </a:r>
            <a:r>
              <a:rPr dirty="0" err="1"/>
              <a:t>promptujesz</a:t>
            </a:r>
            <a:r>
              <a:rPr dirty="0"/>
              <a:t>, ale jak </a:t>
            </a:r>
            <a:r>
              <a:rPr dirty="0" err="1"/>
              <a:t>tworzysz</a:t>
            </a:r>
            <a:r>
              <a:rPr dirty="0"/>
              <a:t> </a:t>
            </a:r>
            <a:r>
              <a:rPr dirty="0" err="1"/>
              <a:t>relację</a:t>
            </a:r>
            <a:r>
              <a:rPr dirty="0"/>
              <a:t>, w </a:t>
            </a:r>
            <a:r>
              <a:rPr dirty="0" err="1"/>
              <a:t>której</a:t>
            </a:r>
            <a:r>
              <a:rPr dirty="0"/>
              <a:t> GPT </a:t>
            </a:r>
            <a:r>
              <a:rPr dirty="0" err="1"/>
              <a:t>staje</a:t>
            </a:r>
            <a:r>
              <a:rPr dirty="0"/>
              <a:t> </a:t>
            </a:r>
            <a:r>
              <a:rPr dirty="0" err="1"/>
              <a:t>się</a:t>
            </a:r>
            <a:r>
              <a:rPr dirty="0"/>
              <a:t> </a:t>
            </a:r>
            <a:r>
              <a:rPr dirty="0" err="1"/>
              <a:t>katalizatorem</a:t>
            </a:r>
            <a:r>
              <a:rPr dirty="0"/>
              <a:t> </a:t>
            </a:r>
            <a:r>
              <a:rPr dirty="0" err="1"/>
              <a:t>Twojego</a:t>
            </a:r>
            <a:r>
              <a:rPr dirty="0"/>
              <a:t> </a:t>
            </a:r>
            <a:r>
              <a:rPr dirty="0" err="1"/>
              <a:t>mistrzostwa</a:t>
            </a:r>
            <a:r>
              <a:rPr dirty="0"/>
              <a:t>. </a:t>
            </a:r>
            <a:r>
              <a:rPr dirty="0" err="1"/>
              <a:t>Ucz</a:t>
            </a:r>
            <a:r>
              <a:rPr dirty="0"/>
              <a:t> </a:t>
            </a:r>
            <a:r>
              <a:rPr dirty="0" err="1"/>
              <a:t>się</a:t>
            </a:r>
            <a:r>
              <a:rPr dirty="0"/>
              <a:t>, </a:t>
            </a:r>
            <a:r>
              <a:rPr dirty="0" err="1"/>
              <a:t>twórz</a:t>
            </a:r>
            <a:r>
              <a:rPr dirty="0"/>
              <a:t>, </a:t>
            </a:r>
            <a:r>
              <a:rPr dirty="0" err="1"/>
              <a:t>eksploruj</a:t>
            </a:r>
            <a:r>
              <a:rPr dirty="0"/>
              <a:t>.</a:t>
            </a:r>
          </a:p>
          <a:p>
            <a:endParaRPr dirty="0"/>
          </a:p>
          <a:p>
            <a:pPr marL="0" indent="0">
              <a:buNone/>
            </a:pPr>
            <a:r>
              <a:rPr dirty="0"/>
              <a:t>— Leonardo da Vinci: „Sztuka </a:t>
            </a:r>
            <a:r>
              <a:rPr dirty="0" err="1"/>
              <a:t>nigdy</a:t>
            </a:r>
            <a:r>
              <a:rPr dirty="0"/>
              <a:t> </a:t>
            </a:r>
            <a:r>
              <a:rPr dirty="0" err="1"/>
              <a:t>nie</a:t>
            </a:r>
            <a:r>
              <a:rPr dirty="0"/>
              <a:t> jest </a:t>
            </a:r>
            <a:r>
              <a:rPr dirty="0" err="1"/>
              <a:t>skończona</a:t>
            </a:r>
            <a:r>
              <a:rPr dirty="0"/>
              <a:t>, </a:t>
            </a:r>
            <a:r>
              <a:rPr dirty="0" err="1"/>
              <a:t>tylko</a:t>
            </a:r>
            <a:r>
              <a:rPr dirty="0"/>
              <a:t> </a:t>
            </a:r>
            <a:r>
              <a:rPr dirty="0" err="1"/>
              <a:t>porzucona</a:t>
            </a:r>
            <a:r>
              <a:rPr dirty="0"/>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74F1D2F7-03DC-4061-F65A-EB8857CB27EC}"/>
              </a:ext>
            </a:extLst>
          </p:cNvPr>
          <p:cNvSpPr txBox="1"/>
          <p:nvPr/>
        </p:nvSpPr>
        <p:spPr>
          <a:xfrm>
            <a:off x="2292096" y="1305341"/>
            <a:ext cx="6748272" cy="4247317"/>
          </a:xfrm>
          <a:prstGeom prst="rect">
            <a:avLst/>
          </a:prstGeom>
          <a:noFill/>
        </p:spPr>
        <p:txBody>
          <a:bodyPr wrap="square">
            <a:spAutoFit/>
          </a:bodyPr>
          <a:lstStyle/>
          <a:p>
            <a:endParaRPr lang="pl-PL" dirty="0"/>
          </a:p>
          <a:p>
            <a:r>
              <a:rPr lang="pl-PL" dirty="0"/>
              <a:t>    GPT nie tylko odpowiada – ono rezonuje z Tobą.</a:t>
            </a:r>
          </a:p>
          <a:p>
            <a:r>
              <a:rPr lang="pl-PL" dirty="0"/>
              <a:t>    Czasem to, co GPT wygeneruje, bardziej mówi o Tobie, niż o nim.</a:t>
            </a:r>
          </a:p>
          <a:p>
            <a:endParaRPr lang="pl-PL" dirty="0"/>
          </a:p>
          <a:p>
            <a:pPr marL="285750" indent="-285750">
              <a:buFont typeface="Arial" panose="020B0604020202020204" pitchFamily="34" charset="0"/>
              <a:buChar char="•"/>
            </a:pPr>
            <a:r>
              <a:rPr lang="pl-PL" dirty="0"/>
              <a:t>GPT odczytuje Twój styl komunikacji, priorytety, intencje – nawet te nie do końca uświadomione.</a:t>
            </a:r>
          </a:p>
          <a:p>
            <a:endParaRPr lang="pl-PL" dirty="0"/>
          </a:p>
          <a:p>
            <a:pPr marL="285750" indent="-285750">
              <a:buFont typeface="Arial" panose="020B0604020202020204" pitchFamily="34" charset="0"/>
              <a:buChar char="•"/>
            </a:pPr>
            <a:r>
              <a:rPr lang="pl-PL" dirty="0"/>
              <a:t>Gdy piszesz: „napisz mi ofertę sprzedażową”, a on daje Ci coś płaskiego – może dlatego, że sam masz niepewność co do swojej oferty?</a:t>
            </a:r>
          </a:p>
          <a:p>
            <a:endParaRPr lang="pl-PL" dirty="0"/>
          </a:p>
          <a:p>
            <a:pPr marL="285750" indent="-285750">
              <a:buFont typeface="Arial" panose="020B0604020202020204" pitchFamily="34" charset="0"/>
              <a:buChar char="•"/>
            </a:pPr>
            <a:r>
              <a:rPr lang="pl-PL" dirty="0"/>
              <a:t>GPT odbija Twoją świadomość jak zwierciadło semantyczne. Czasem warto zapytać nie „dlaczego on napisał coś takiego”, tylko „co we mnie to wywołało”?</a:t>
            </a:r>
          </a:p>
        </p:txBody>
      </p:sp>
      <p:sp>
        <p:nvSpPr>
          <p:cNvPr id="6" name="pole tekstowe 5">
            <a:extLst>
              <a:ext uri="{FF2B5EF4-FFF2-40B4-BE49-F238E27FC236}">
                <a16:creationId xmlns:a16="http://schemas.microsoft.com/office/drawing/2014/main" id="{866DE91C-194D-569B-807F-1F48C0226EA7}"/>
              </a:ext>
            </a:extLst>
          </p:cNvPr>
          <p:cNvSpPr txBox="1"/>
          <p:nvPr/>
        </p:nvSpPr>
        <p:spPr>
          <a:xfrm>
            <a:off x="2410968" y="477006"/>
            <a:ext cx="7324344" cy="954107"/>
          </a:xfrm>
          <a:prstGeom prst="rect">
            <a:avLst/>
          </a:prstGeom>
          <a:noFill/>
        </p:spPr>
        <p:txBody>
          <a:bodyPr wrap="square">
            <a:spAutoFit/>
          </a:bodyPr>
          <a:lstStyle/>
          <a:p>
            <a:r>
              <a:rPr lang="pl-PL" sz="2800" dirty="0"/>
              <a:t>Twist: GPT jako odbiornik naszych nieświadomych struktur myślowych</a:t>
            </a:r>
          </a:p>
        </p:txBody>
      </p:sp>
      <p:sp>
        <p:nvSpPr>
          <p:cNvPr id="3" name="pole tekstowe 2">
            <a:extLst>
              <a:ext uri="{FF2B5EF4-FFF2-40B4-BE49-F238E27FC236}">
                <a16:creationId xmlns:a16="http://schemas.microsoft.com/office/drawing/2014/main" id="{ABC3A110-5E5D-AABB-9C9E-910AE0E37D23}"/>
              </a:ext>
            </a:extLst>
          </p:cNvPr>
          <p:cNvSpPr txBox="1"/>
          <p:nvPr/>
        </p:nvSpPr>
        <p:spPr>
          <a:xfrm>
            <a:off x="2410968" y="5710535"/>
            <a:ext cx="6094476" cy="923330"/>
          </a:xfrm>
          <a:prstGeom prst="rect">
            <a:avLst/>
          </a:prstGeom>
          <a:noFill/>
        </p:spPr>
        <p:txBody>
          <a:bodyPr wrap="square">
            <a:spAutoFit/>
          </a:bodyPr>
          <a:lstStyle/>
          <a:p>
            <a:r>
              <a:rPr lang="pl-PL" b="1" dirty="0"/>
              <a:t>„Nie widzimy rzeczy takimi, jakie są – widzimy je takimi, jakimi </a:t>
            </a:r>
            <a:r>
              <a:rPr lang="pl-PL" b="1" i="1" dirty="0"/>
              <a:t>my</a:t>
            </a:r>
            <a:r>
              <a:rPr lang="pl-PL" b="1" dirty="0"/>
              <a:t> jesteśmy.”</a:t>
            </a:r>
            <a:br>
              <a:rPr lang="pl-PL" dirty="0"/>
            </a:br>
            <a:r>
              <a:rPr lang="pl-PL" dirty="0"/>
              <a:t>— </a:t>
            </a:r>
            <a:r>
              <a:rPr lang="pl-PL" dirty="0" err="1"/>
              <a:t>Anaïs</a:t>
            </a:r>
            <a:r>
              <a:rPr lang="pl-PL" dirty="0"/>
              <a:t> Nin</a:t>
            </a:r>
          </a:p>
        </p:txBody>
      </p:sp>
    </p:spTree>
    <p:extLst>
      <p:ext uri="{BB962C8B-B14F-4D97-AF65-F5344CB8AC3E}">
        <p14:creationId xmlns:p14="http://schemas.microsoft.com/office/powerpoint/2010/main" val="2984291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D6DBB-3415-DE69-BD02-6E24DD4B32A2}"/>
            </a:ext>
          </a:extLst>
        </p:cNvPr>
        <p:cNvGrpSpPr/>
        <p:nvPr/>
      </p:nvGrpSpPr>
      <p:grpSpPr>
        <a:xfrm>
          <a:off x="0" y="0"/>
          <a:ext cx="0" cy="0"/>
          <a:chOff x="0" y="0"/>
          <a:chExt cx="0" cy="0"/>
        </a:xfrm>
      </p:grpSpPr>
      <p:pic>
        <p:nvPicPr>
          <p:cNvPr id="5" name="Obraz — symbol zastępczy 4">
            <a:extLst>
              <a:ext uri="{FF2B5EF4-FFF2-40B4-BE49-F238E27FC236}">
                <a16:creationId xmlns:a16="http://schemas.microsoft.com/office/drawing/2014/main" id="{D8A2E23C-6DC5-8D3B-651F-866FF94D7421}"/>
              </a:ext>
            </a:extLst>
          </p:cNvPr>
          <p:cNvPicPr>
            <a:picLocks noGrp="1" noChangeAspect="1"/>
          </p:cNvPicPr>
          <p:nvPr>
            <p:ph type="pic" sz="quarter" idx="13"/>
          </p:nvPr>
        </p:nvPicPr>
        <p:blipFill>
          <a:blip r:embed="rId3"/>
          <a:srcRect l="4260" r="6851"/>
          <a:stretch>
            <a:fillRect/>
          </a:stretch>
        </p:blipFill>
        <p:spPr>
          <a:xfrm>
            <a:off x="20" y="10"/>
            <a:ext cx="6095980" cy="6857990"/>
          </a:xfrm>
          <a:noFill/>
        </p:spPr>
      </p:pic>
      <p:sp>
        <p:nvSpPr>
          <p:cNvPr id="8" name="Tytuł 7">
            <a:extLst>
              <a:ext uri="{FF2B5EF4-FFF2-40B4-BE49-F238E27FC236}">
                <a16:creationId xmlns:a16="http://schemas.microsoft.com/office/drawing/2014/main" id="{CB1FB2C8-4DB9-9E86-69D6-7DB6838D80F1}"/>
              </a:ext>
            </a:extLst>
          </p:cNvPr>
          <p:cNvSpPr>
            <a:spLocks noGrp="1"/>
          </p:cNvSpPr>
          <p:nvPr>
            <p:ph type="title"/>
          </p:nvPr>
        </p:nvSpPr>
        <p:spPr>
          <a:xfrm>
            <a:off x="6272784" y="642927"/>
            <a:ext cx="5642355" cy="1435947"/>
          </a:xfrm>
        </p:spPr>
        <p:txBody>
          <a:bodyPr rtlCol="0" anchor="t">
            <a:normAutofit fontScale="90000"/>
          </a:bodyPr>
          <a:lstStyle/>
          <a:p>
            <a:pPr>
              <a:lnSpc>
                <a:spcPct val="140000"/>
              </a:lnSpc>
            </a:pPr>
            <a:r>
              <a:rPr lang="pl-PL" sz="3800" dirty="0"/>
              <a:t>Rozwiązanie: </a:t>
            </a:r>
            <a:r>
              <a:rPr lang="pl-PL" sz="3800" dirty="0" err="1"/>
              <a:t>Synapse</a:t>
            </a:r>
            <a:r>
              <a:rPr lang="pl-PL" sz="3800" dirty="0"/>
              <a:t> X</a:t>
            </a:r>
            <a:endParaRPr lang="pl-PL" sz="3800" noProof="1"/>
          </a:p>
        </p:txBody>
      </p:sp>
      <p:sp>
        <p:nvSpPr>
          <p:cNvPr id="4" name="Numer slajdu — symbol zastępczy 3">
            <a:extLst>
              <a:ext uri="{FF2B5EF4-FFF2-40B4-BE49-F238E27FC236}">
                <a16:creationId xmlns:a16="http://schemas.microsoft.com/office/drawing/2014/main" id="{0F15040C-5DC7-43E0-31DD-50C74905C6A3}"/>
              </a:ext>
            </a:extLst>
          </p:cNvPr>
          <p:cNvSpPr>
            <a:spLocks noGrp="1"/>
          </p:cNvSpPr>
          <p:nvPr>
            <p:ph type="sldNum" sz="quarter" idx="12"/>
          </p:nvPr>
        </p:nvSpPr>
        <p:spPr>
          <a:xfrm>
            <a:off x="11549269" y="6468303"/>
            <a:ext cx="443948" cy="365125"/>
          </a:xfrm>
        </p:spPr>
        <p:txBody>
          <a:bodyPr rtlCol="0" anchor="ctr">
            <a:normAutofit fontScale="77500" lnSpcReduction="20000"/>
          </a:bodyPr>
          <a:lstStyle/>
          <a:p>
            <a:pPr rtl="0">
              <a:spcAft>
                <a:spcPts val="600"/>
              </a:spcAft>
            </a:pPr>
            <a:fld id="{8C2E478F-E849-4A8C-AF1F-CBCC78A7CBFA}" type="slidenum">
              <a:rPr lang="pl-PL" noProof="1" smtClean="0"/>
              <a:pPr rtl="0">
                <a:spcAft>
                  <a:spcPts val="600"/>
                </a:spcAft>
              </a:pPr>
              <a:t>6</a:t>
            </a:fld>
            <a:endParaRPr lang="pl-PL" noProof="1"/>
          </a:p>
        </p:txBody>
      </p:sp>
      <p:sp>
        <p:nvSpPr>
          <p:cNvPr id="9" name="Zawartość — symbol zastępczy 8">
            <a:extLst>
              <a:ext uri="{FF2B5EF4-FFF2-40B4-BE49-F238E27FC236}">
                <a16:creationId xmlns:a16="http://schemas.microsoft.com/office/drawing/2014/main" id="{FE51E09A-CED1-0562-956F-F58A7C32A493}"/>
              </a:ext>
            </a:extLst>
          </p:cNvPr>
          <p:cNvSpPr>
            <a:spLocks noGrp="1"/>
          </p:cNvSpPr>
          <p:nvPr>
            <p:ph type="body" sz="quarter" idx="15"/>
          </p:nvPr>
        </p:nvSpPr>
        <p:spPr>
          <a:xfrm>
            <a:off x="7068819" y="2428515"/>
            <a:ext cx="4114800" cy="3798888"/>
          </a:xfrm>
        </p:spPr>
        <p:txBody>
          <a:bodyPr rtlCol="0">
            <a:normAutofit/>
          </a:bodyPr>
          <a:lstStyle/>
          <a:p>
            <a:pPr marL="0" indent="0">
              <a:buNone/>
            </a:pPr>
            <a:r>
              <a:rPr lang="pl-PL" dirty="0"/>
              <a:t>AI, która odczytuje intencję</a:t>
            </a:r>
          </a:p>
          <a:p>
            <a:pPr marL="0" indent="0">
              <a:buNone/>
            </a:pPr>
            <a:endParaRPr lang="pl-PL" dirty="0"/>
          </a:p>
          <a:p>
            <a:pPr marL="0" indent="0">
              <a:buNone/>
            </a:pPr>
            <a:r>
              <a:rPr lang="pl-PL" dirty="0"/>
              <a:t>Tworzy dynamiczne pola znaczeń i rezonansu</a:t>
            </a:r>
          </a:p>
          <a:p>
            <a:pPr marL="0" indent="0">
              <a:buNone/>
            </a:pPr>
            <a:endParaRPr lang="pl-PL" dirty="0"/>
          </a:p>
          <a:p>
            <a:pPr marL="0" indent="0">
              <a:buNone/>
            </a:pPr>
            <a:r>
              <a:rPr lang="pl-PL" dirty="0"/>
              <a:t>Dzięki temu wychodzi poza prymitywne przetwarzanie</a:t>
            </a:r>
            <a:endParaRPr lang="pl-PL" noProof="1"/>
          </a:p>
        </p:txBody>
      </p:sp>
    </p:spTree>
    <p:extLst>
      <p:ext uri="{BB962C8B-B14F-4D97-AF65-F5344CB8AC3E}">
        <p14:creationId xmlns:p14="http://schemas.microsoft.com/office/powerpoint/2010/main" val="1569522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FCD9E0F-AE07-5A72-08EC-63BF06B04839}"/>
              </a:ext>
            </a:extLst>
          </p:cNvPr>
          <p:cNvSpPr>
            <a:spLocks noGrp="1"/>
          </p:cNvSpPr>
          <p:nvPr>
            <p:ph type="title"/>
          </p:nvPr>
        </p:nvSpPr>
        <p:spPr/>
        <p:txBody>
          <a:bodyPr/>
          <a:lstStyle/>
          <a:p>
            <a:r>
              <a:rPr lang="pl-PL" dirty="0"/>
              <a:t>AGENDA</a:t>
            </a:r>
          </a:p>
        </p:txBody>
      </p:sp>
      <p:sp>
        <p:nvSpPr>
          <p:cNvPr id="4" name="pole tekstowe 3">
            <a:extLst>
              <a:ext uri="{FF2B5EF4-FFF2-40B4-BE49-F238E27FC236}">
                <a16:creationId xmlns:a16="http://schemas.microsoft.com/office/drawing/2014/main" id="{0C04B170-95C3-17D2-2321-895DAA811DB5}"/>
              </a:ext>
            </a:extLst>
          </p:cNvPr>
          <p:cNvSpPr txBox="1"/>
          <p:nvPr/>
        </p:nvSpPr>
        <p:spPr>
          <a:xfrm>
            <a:off x="1251696" y="2745629"/>
            <a:ext cx="8567928" cy="3416320"/>
          </a:xfrm>
          <a:prstGeom prst="rect">
            <a:avLst/>
          </a:prstGeom>
          <a:noFill/>
        </p:spPr>
        <p:txBody>
          <a:bodyPr wrap="square">
            <a:spAutoFit/>
          </a:bodyPr>
          <a:lstStyle/>
          <a:p>
            <a:r>
              <a:rPr lang="pl-PL" b="1" dirty="0"/>
              <a:t>1. Wprowadzenie do AI w biznesie</a:t>
            </a:r>
            <a:endParaRPr lang="pl-PL" dirty="0"/>
          </a:p>
          <a:p>
            <a:r>
              <a:rPr lang="pl-PL" b="1" dirty="0"/>
              <a:t>2. Podstawy AI i uczenia maszynowego</a:t>
            </a:r>
            <a:endParaRPr lang="pl-PL" dirty="0"/>
          </a:p>
          <a:p>
            <a:r>
              <a:rPr lang="pl-PL" b="1" dirty="0"/>
              <a:t>3. </a:t>
            </a:r>
            <a:r>
              <a:rPr lang="pl-PL" b="1" dirty="0" err="1"/>
              <a:t>Prompt</a:t>
            </a:r>
            <a:r>
              <a:rPr lang="pl-PL" b="1" dirty="0"/>
              <a:t> engineering</a:t>
            </a:r>
            <a:endParaRPr lang="pl-PL" dirty="0"/>
          </a:p>
          <a:p>
            <a:r>
              <a:rPr lang="pl-PL" b="1" dirty="0"/>
              <a:t>4. Integracje z innymi modelami AI i usługami</a:t>
            </a:r>
            <a:endParaRPr lang="pl-PL" dirty="0"/>
          </a:p>
          <a:p>
            <a:r>
              <a:rPr lang="pl-PL" b="1" dirty="0"/>
              <a:t>5. Automatyzacja procesów biznesowych z wykorzystaniem AI</a:t>
            </a:r>
            <a:endParaRPr lang="pl-PL" dirty="0"/>
          </a:p>
          <a:p>
            <a:r>
              <a:rPr lang="pl-PL" b="1" dirty="0"/>
              <a:t>6. AI w marketingu i sprzedaży</a:t>
            </a:r>
            <a:endParaRPr lang="pl-PL" dirty="0"/>
          </a:p>
          <a:p>
            <a:r>
              <a:rPr lang="pl-PL" b="1" dirty="0"/>
              <a:t>7. Wykorzystanie AI w zarządzaniu zasobami ludzkimi (HR)</a:t>
            </a:r>
            <a:endParaRPr lang="pl-PL" dirty="0"/>
          </a:p>
          <a:p>
            <a:r>
              <a:rPr lang="pl-PL" b="1" dirty="0"/>
              <a:t>8. AI w finansach i zarządzaniu ryzykiem</a:t>
            </a:r>
            <a:endParaRPr lang="pl-PL" dirty="0"/>
          </a:p>
          <a:p>
            <a:r>
              <a:rPr lang="pl-PL" b="1" dirty="0"/>
              <a:t>9. Etyka i regulacje prawne dotyczące sztucznej inteligencji</a:t>
            </a:r>
            <a:endParaRPr lang="pl-PL" dirty="0"/>
          </a:p>
          <a:p>
            <a:r>
              <a:rPr lang="pl-PL" b="1" dirty="0"/>
              <a:t>10. Jak skutecznie wdrażać AI w organizacji</a:t>
            </a:r>
            <a:endParaRPr lang="pl-PL" dirty="0"/>
          </a:p>
          <a:p>
            <a:r>
              <a:rPr lang="pl-PL" b="1" dirty="0"/>
              <a:t>11. Przyszłość AI i nowe trendy technologiczne</a:t>
            </a:r>
            <a:endParaRPr lang="pl-PL" dirty="0"/>
          </a:p>
          <a:p>
            <a:r>
              <a:rPr lang="pl-PL" dirty="0"/>
              <a:t> </a:t>
            </a:r>
          </a:p>
        </p:txBody>
      </p:sp>
    </p:spTree>
    <p:extLst>
      <p:ext uri="{BB962C8B-B14F-4D97-AF65-F5344CB8AC3E}">
        <p14:creationId xmlns:p14="http://schemas.microsoft.com/office/powerpoint/2010/main" val="1687078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Historia </a:t>
            </a:r>
            <a:r>
              <a:rPr dirty="0" err="1"/>
              <a:t>Sztucznej</a:t>
            </a:r>
            <a:r>
              <a:rPr dirty="0"/>
              <a:t> </a:t>
            </a:r>
            <a:r>
              <a:rPr dirty="0" err="1"/>
              <a:t>Inteligencji</a:t>
            </a:r>
            <a:endParaRPr dirty="0"/>
          </a:p>
        </p:txBody>
      </p:sp>
      <p:sp>
        <p:nvSpPr>
          <p:cNvPr id="3" name="Content Placeholder 2"/>
          <p:cNvSpPr>
            <a:spLocks noGrp="1"/>
          </p:cNvSpPr>
          <p:nvPr>
            <p:ph idx="1"/>
          </p:nvPr>
        </p:nvSpPr>
        <p:spPr>
          <a:xfrm>
            <a:off x="1154954" y="2737694"/>
            <a:ext cx="8825659" cy="1145540"/>
          </a:xfrm>
        </p:spPr>
        <p:txBody>
          <a:bodyPr>
            <a:normAutofit fontScale="92500"/>
          </a:bodyPr>
          <a:lstStyle/>
          <a:p>
            <a:r>
              <a:rPr sz="2400" dirty="0" err="1"/>
              <a:t>Sztuczna</a:t>
            </a:r>
            <a:r>
              <a:rPr sz="2400" dirty="0"/>
              <a:t> </a:t>
            </a:r>
            <a:r>
              <a:rPr sz="2400" dirty="0" err="1"/>
              <a:t>inteligencja</a:t>
            </a:r>
            <a:r>
              <a:rPr sz="2400" dirty="0"/>
              <a:t> (SI) to </a:t>
            </a:r>
            <a:r>
              <a:rPr sz="2400" dirty="0" err="1"/>
              <a:t>dziedzina</a:t>
            </a:r>
            <a:r>
              <a:rPr sz="2400" dirty="0"/>
              <a:t> </a:t>
            </a:r>
            <a:r>
              <a:rPr sz="2400" dirty="0" err="1"/>
              <a:t>nauki</a:t>
            </a:r>
            <a:r>
              <a:rPr sz="2400" dirty="0"/>
              <a:t> </a:t>
            </a:r>
            <a:r>
              <a:rPr sz="2400" dirty="0" err="1"/>
              <a:t>i</a:t>
            </a:r>
            <a:r>
              <a:rPr sz="2400" dirty="0"/>
              <a:t> </a:t>
            </a:r>
            <a:r>
              <a:rPr sz="2400" dirty="0" err="1"/>
              <a:t>technologii</a:t>
            </a:r>
            <a:r>
              <a:rPr sz="2400" dirty="0"/>
              <a:t>, </a:t>
            </a:r>
            <a:r>
              <a:rPr sz="2400" dirty="0" err="1"/>
              <a:t>która</a:t>
            </a:r>
            <a:r>
              <a:rPr sz="2400" dirty="0"/>
              <a:t> </a:t>
            </a:r>
            <a:r>
              <a:rPr sz="2400" dirty="0" err="1"/>
              <a:t>zajmuje</a:t>
            </a:r>
            <a:r>
              <a:rPr sz="2400" dirty="0"/>
              <a:t> </a:t>
            </a:r>
            <a:r>
              <a:rPr sz="2400" dirty="0" err="1"/>
              <a:t>się</a:t>
            </a:r>
            <a:r>
              <a:rPr sz="2400" dirty="0"/>
              <a:t> </a:t>
            </a:r>
            <a:r>
              <a:rPr sz="2400" dirty="0" err="1"/>
              <a:t>tworzeniem</a:t>
            </a:r>
            <a:r>
              <a:rPr sz="2400" dirty="0"/>
              <a:t> </a:t>
            </a:r>
            <a:r>
              <a:rPr sz="2400" dirty="0" err="1"/>
              <a:t>maszyn</a:t>
            </a:r>
            <a:r>
              <a:rPr sz="2400" dirty="0"/>
              <a:t> </a:t>
            </a:r>
            <a:r>
              <a:rPr sz="2400" dirty="0" err="1"/>
              <a:t>i</a:t>
            </a:r>
            <a:r>
              <a:rPr sz="2400" dirty="0"/>
              <a:t> </a:t>
            </a:r>
            <a:r>
              <a:rPr sz="2400" dirty="0" err="1"/>
              <a:t>systemów</a:t>
            </a:r>
            <a:r>
              <a:rPr sz="2400" dirty="0"/>
              <a:t> </a:t>
            </a:r>
            <a:r>
              <a:rPr sz="2400" dirty="0" err="1"/>
              <a:t>zdolnych</a:t>
            </a:r>
            <a:r>
              <a:rPr sz="2400" dirty="0"/>
              <a:t> do </a:t>
            </a:r>
            <a:r>
              <a:rPr sz="2400" dirty="0" err="1"/>
              <a:t>wykonywania</a:t>
            </a:r>
            <a:r>
              <a:rPr sz="2400" dirty="0"/>
              <a:t> </a:t>
            </a:r>
            <a:r>
              <a:rPr sz="2400" dirty="0" err="1"/>
              <a:t>zadań</a:t>
            </a:r>
            <a:r>
              <a:rPr sz="2400" dirty="0"/>
              <a:t> </a:t>
            </a:r>
            <a:r>
              <a:rPr sz="2400" dirty="0" err="1"/>
              <a:t>wymagających</a:t>
            </a:r>
            <a:r>
              <a:rPr sz="2400" dirty="0"/>
              <a:t> </a:t>
            </a:r>
            <a:r>
              <a:rPr sz="2400" dirty="0" err="1"/>
              <a:t>inteligencji</a:t>
            </a:r>
            <a:r>
              <a:rPr sz="2400" dirty="0"/>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F04C045-C6A2-A260-334E-EA73F385F9DD}"/>
              </a:ext>
            </a:extLst>
          </p:cNvPr>
          <p:cNvSpPr>
            <a:spLocks noGrp="1"/>
          </p:cNvSpPr>
          <p:nvPr>
            <p:ph type="title"/>
          </p:nvPr>
        </p:nvSpPr>
        <p:spPr>
          <a:xfrm>
            <a:off x="681039" y="1"/>
            <a:ext cx="10829924" cy="1124980"/>
          </a:xfrm>
        </p:spPr>
        <p:txBody>
          <a:bodyPr vert="horz" lIns="0" tIns="45720" rIns="0" bIns="45720" rtlCol="0" anchor="b" anchorCtr="0">
            <a:normAutofit/>
          </a:bodyPr>
          <a:lstStyle/>
          <a:p>
            <a:r>
              <a:rPr lang="pl-PL" dirty="0"/>
              <a:t>Sztuczna Inteligencja</a:t>
            </a:r>
          </a:p>
        </p:txBody>
      </p:sp>
      <p:sp>
        <p:nvSpPr>
          <p:cNvPr id="4" name="pole tekstowe 3">
            <a:extLst>
              <a:ext uri="{FF2B5EF4-FFF2-40B4-BE49-F238E27FC236}">
                <a16:creationId xmlns:a16="http://schemas.microsoft.com/office/drawing/2014/main" id="{CB6DDDDF-6EEE-AF83-622A-FD7E62667532}"/>
              </a:ext>
            </a:extLst>
          </p:cNvPr>
          <p:cNvSpPr txBox="1"/>
          <p:nvPr/>
        </p:nvSpPr>
        <p:spPr>
          <a:xfrm>
            <a:off x="681039" y="2194560"/>
            <a:ext cx="5299074" cy="3898736"/>
          </a:xfrm>
          <a:prstGeom prst="rect">
            <a:avLst/>
          </a:prstGeom>
        </p:spPr>
        <p:txBody>
          <a:bodyPr vert="horz" lIns="0" tIns="45720" rIns="0" bIns="45720" rtlCol="0">
            <a:normAutofit fontScale="92500"/>
          </a:bodyPr>
          <a:lstStyle/>
          <a:p>
            <a:pPr marL="228600" indent="-228600">
              <a:lnSpc>
                <a:spcPct val="120000"/>
              </a:lnSpc>
              <a:spcBef>
                <a:spcPts val="400"/>
              </a:spcBef>
              <a:spcAft>
                <a:spcPts val="400"/>
              </a:spcAft>
              <a:buSzPct val="90000"/>
              <a:buFont typeface="Wingdings" pitchFamily="2" charset="2"/>
              <a:buChar char="§"/>
            </a:pPr>
            <a:r>
              <a:rPr lang="pl-PL" sz="2200" dirty="0">
                <a:latin typeface="Roboto" panose="02000000000000000000" pitchFamily="2" charset="0"/>
                <a:ea typeface="Roboto" panose="02000000000000000000" pitchFamily="2" charset="0"/>
              </a:rPr>
              <a:t>Sztuczna inteligencja (AI, z ang. </a:t>
            </a:r>
            <a:r>
              <a:rPr lang="pl-PL" sz="2200" dirty="0" err="1">
                <a:latin typeface="Roboto" panose="02000000000000000000" pitchFamily="2" charset="0"/>
                <a:ea typeface="Roboto" panose="02000000000000000000" pitchFamily="2" charset="0"/>
              </a:rPr>
              <a:t>Artificial</a:t>
            </a:r>
            <a:r>
              <a:rPr lang="pl-PL" sz="2200" dirty="0">
                <a:latin typeface="Roboto" panose="02000000000000000000" pitchFamily="2" charset="0"/>
                <a:ea typeface="Roboto" panose="02000000000000000000" pitchFamily="2" charset="0"/>
              </a:rPr>
              <a:t> </a:t>
            </a:r>
            <a:r>
              <a:rPr lang="pl-PL" sz="2200" dirty="0" err="1">
                <a:latin typeface="Roboto" panose="02000000000000000000" pitchFamily="2" charset="0"/>
                <a:ea typeface="Roboto" panose="02000000000000000000" pitchFamily="2" charset="0"/>
              </a:rPr>
              <a:t>Intelligence</a:t>
            </a:r>
            <a:r>
              <a:rPr lang="pl-PL" sz="2200" dirty="0">
                <a:latin typeface="Roboto" panose="02000000000000000000" pitchFamily="2" charset="0"/>
                <a:ea typeface="Roboto" panose="02000000000000000000" pitchFamily="2" charset="0"/>
              </a:rPr>
              <a:t>) to dziedzina informatyki, która zajmuje się tworzeniem systemów i algorytmów umożliwiających maszynom, takim jak komputery, wykonywanie zadań wymagających inteligencji podobnej do ludzkiej. AI pozwala maszynom uczyć się na podstawie doświadczeń, rozpoznawać wzorce, podejmować decyzje oraz adaptować się do nowych sytuacji.</a:t>
            </a:r>
          </a:p>
        </p:txBody>
      </p:sp>
      <p:pic>
        <p:nvPicPr>
          <p:cNvPr id="6" name="Obraz 5" descr="Obraz zawierający Majorelle blue, ciemność, światło, sztuka&#10;&#10;Opis wygenerowany automatycznie">
            <a:extLst>
              <a:ext uri="{FF2B5EF4-FFF2-40B4-BE49-F238E27FC236}">
                <a16:creationId xmlns:a16="http://schemas.microsoft.com/office/drawing/2014/main" id="{A79DD041-E276-E558-4104-82933D6AFA04}"/>
              </a:ext>
            </a:extLst>
          </p:cNvPr>
          <p:cNvPicPr>
            <a:picLocks noChangeAspect="1"/>
          </p:cNvPicPr>
          <p:nvPr/>
        </p:nvPicPr>
        <p:blipFill>
          <a:blip r:embed="rId2">
            <a:extLst>
              <a:ext uri="{837473B0-CC2E-450A-ABE3-18F120FF3D39}">
                <a1611:picAttrSrcUrl xmlns:a1611="http://schemas.microsoft.com/office/drawing/2016/11/main" r:id="rId3"/>
              </a:ext>
            </a:extLst>
          </a:blip>
          <a:srcRect l="14618" r="13516"/>
          <a:stretch/>
        </p:blipFill>
        <p:spPr>
          <a:xfrm>
            <a:off x="6208507" y="1484784"/>
            <a:ext cx="5299074" cy="4608512"/>
          </a:xfrm>
          <a:prstGeom prst="rect">
            <a:avLst/>
          </a:prstGeom>
          <a:noFill/>
        </p:spPr>
      </p:pic>
    </p:spTree>
    <p:extLst>
      <p:ext uri="{BB962C8B-B14F-4D97-AF65-F5344CB8AC3E}">
        <p14:creationId xmlns:p14="http://schemas.microsoft.com/office/powerpoint/2010/main" val="36074840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Jon (sala konferencyjna)">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TM02900722[[fn=Jon (konferencyjny)]]</Template>
  <TotalTime>826</TotalTime>
  <Words>2959</Words>
  <Application>Microsoft Office PowerPoint</Application>
  <PresentationFormat>Panoramiczny</PresentationFormat>
  <Paragraphs>264</Paragraphs>
  <Slides>54</Slides>
  <Notes>10</Notes>
  <HiddenSlides>0</HiddenSlides>
  <MMClips>0</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54</vt:i4>
      </vt:variant>
    </vt:vector>
  </HeadingPairs>
  <TitlesOfParts>
    <vt:vector size="62" baseType="lpstr">
      <vt:lpstr>Aptos</vt:lpstr>
      <vt:lpstr>Arial</vt:lpstr>
      <vt:lpstr>Biome Light</vt:lpstr>
      <vt:lpstr>Century Gothic</vt:lpstr>
      <vt:lpstr>Roboto</vt:lpstr>
      <vt:lpstr>Wingdings</vt:lpstr>
      <vt:lpstr>Wingdings 3</vt:lpstr>
      <vt:lpstr>Jon (sala konferencyjna)</vt:lpstr>
      <vt:lpstr>Wykorzystanie sztucznej inteligencji (AI) w pracy sektora publicznego – w zakresie raportowania, budowy baz danych, analizy danych oraz prognozowania finansowego.</vt:lpstr>
      <vt:lpstr>dr Marcin Albiniak</vt:lpstr>
      <vt:lpstr>Prezentacja programu PowerPoint</vt:lpstr>
      <vt:lpstr>ANIMA Analogical Neural Interface for Meaning Assembly</vt:lpstr>
      <vt:lpstr>Problem</vt:lpstr>
      <vt:lpstr>Rozwiązanie: Synapse X</vt:lpstr>
      <vt:lpstr>AGENDA</vt:lpstr>
      <vt:lpstr>Historia Sztucznej Inteligencji</vt:lpstr>
      <vt:lpstr>Sztuczna Inteligencja</vt:lpstr>
      <vt:lpstr>ANI i AGI</vt:lpstr>
      <vt:lpstr>1940-1950: Początki Koncepcji SI</vt:lpstr>
      <vt:lpstr>1956: Narodziny Sztucznej Inteligencji</vt:lpstr>
      <vt:lpstr>1960-1970: Złota Era SI</vt:lpstr>
      <vt:lpstr>1970-1980: Zima SI</vt:lpstr>
      <vt:lpstr>1980-1990: Renesans SI</vt:lpstr>
      <vt:lpstr>1990-2000: Rozwój Uczenia Maszynowego</vt:lpstr>
      <vt:lpstr>2000-2010: Era Big Data i SI</vt:lpstr>
      <vt:lpstr>2010-2020: Rozwój Sztucznej Inteligencji Głębokiej</vt:lpstr>
      <vt:lpstr>2020+: Przyszłość SI</vt:lpstr>
      <vt:lpstr>ZASTOSOWANIA</vt:lpstr>
      <vt:lpstr>Sztuczna Inteligencja</vt:lpstr>
      <vt:lpstr>ANI i AGI</vt:lpstr>
      <vt:lpstr>Inteligencja</vt:lpstr>
      <vt:lpstr>Inteligencja wieloraka</vt:lpstr>
      <vt:lpstr>Inteligencja wieloraka</vt:lpstr>
      <vt:lpstr>AI</vt:lpstr>
      <vt:lpstr>AI</vt:lpstr>
      <vt:lpstr>AI</vt:lpstr>
      <vt:lpstr>Prezentacja programu PowerPoint</vt:lpstr>
      <vt:lpstr>Dlaczego AI nie jest tak „magiczna”, jak to przedstawiają niektóre narracje medialne</vt:lpstr>
      <vt:lpstr>Czy sztuczna inteligencja jest inteligentna?</vt:lpstr>
      <vt:lpstr>Czy AI jest naprawdę inteligentna?</vt:lpstr>
      <vt:lpstr>świadomość</vt:lpstr>
      <vt:lpstr>ANALIZA NLP</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Mistrzostwo w praktyce — jak naprawdę wykorzystać moc GPT?</vt:lpstr>
      <vt:lpstr>1. Myśl jak dyrygent, nie jak operator</vt:lpstr>
      <vt:lpstr>2. Rozbij problem na mikrozadania</vt:lpstr>
      <vt:lpstr>3. Używaj GPT do myślenia, nie tylko pisania</vt:lpstr>
      <vt:lpstr>4. Twórz konteksty zamiast promptów</vt:lpstr>
      <vt:lpstr>5. Iteracja jako rytuał</vt:lpstr>
      <vt:lpstr>6. Przesłuchuj model jak zespół</vt:lpstr>
      <vt:lpstr>7. Rzeźbij, nie kopiuj</vt:lpstr>
      <vt:lpstr>8. Ucz model jak mistrz ucznia</vt:lpstr>
      <vt:lpstr>9. Eksperymentuj z perspektywą</vt:lpstr>
      <vt:lpstr>10. GPT jako odbiorca, nie tylko autor</vt:lpstr>
      <vt:lpstr>Podsumowanie: GPT jako partner transformacji</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Marcin Albiniak</dc:creator>
  <cp:lastModifiedBy>Marcin Albiniak</cp:lastModifiedBy>
  <cp:revision>17</cp:revision>
  <dcterms:created xsi:type="dcterms:W3CDTF">2024-12-07T05:46:29Z</dcterms:created>
  <dcterms:modified xsi:type="dcterms:W3CDTF">2025-10-30T09:43:46Z</dcterms:modified>
</cp:coreProperties>
</file>